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28" r:id="rId2"/>
  </p:sldMasterIdLst>
  <p:notesMasterIdLst>
    <p:notesMasterId r:id="rId53"/>
  </p:notesMasterIdLst>
  <p:handoutMasterIdLst>
    <p:handoutMasterId r:id="rId54"/>
  </p:handoutMasterIdLst>
  <p:sldIdLst>
    <p:sldId id="479" r:id="rId3"/>
    <p:sldId id="516" r:id="rId4"/>
    <p:sldId id="490" r:id="rId5"/>
    <p:sldId id="491" r:id="rId6"/>
    <p:sldId id="443" r:id="rId7"/>
    <p:sldId id="444" r:id="rId8"/>
    <p:sldId id="511" r:id="rId9"/>
    <p:sldId id="482" r:id="rId10"/>
    <p:sldId id="483" r:id="rId11"/>
    <p:sldId id="486" r:id="rId12"/>
    <p:sldId id="485" r:id="rId13"/>
    <p:sldId id="488" r:id="rId14"/>
    <p:sldId id="489" r:id="rId15"/>
    <p:sldId id="495" r:id="rId16"/>
    <p:sldId id="497" r:id="rId17"/>
    <p:sldId id="487" r:id="rId18"/>
    <p:sldId id="493" r:id="rId19"/>
    <p:sldId id="372" r:id="rId20"/>
    <p:sldId id="405" r:id="rId21"/>
    <p:sldId id="373" r:id="rId22"/>
    <p:sldId id="498" r:id="rId23"/>
    <p:sldId id="505" r:id="rId24"/>
    <p:sldId id="509" r:id="rId25"/>
    <p:sldId id="510" r:id="rId26"/>
    <p:sldId id="494" r:id="rId27"/>
    <p:sldId id="391" r:id="rId28"/>
    <p:sldId id="403" r:id="rId29"/>
    <p:sldId id="383" r:id="rId30"/>
    <p:sldId id="503" r:id="rId31"/>
    <p:sldId id="499" r:id="rId32"/>
    <p:sldId id="507" r:id="rId33"/>
    <p:sldId id="515" r:id="rId34"/>
    <p:sldId id="480" r:id="rId35"/>
    <p:sldId id="501" r:id="rId36"/>
    <p:sldId id="481" r:id="rId37"/>
    <p:sldId id="409" r:id="rId38"/>
    <p:sldId id="473" r:id="rId39"/>
    <p:sldId id="512" r:id="rId40"/>
    <p:sldId id="513" r:id="rId41"/>
    <p:sldId id="514" r:id="rId42"/>
    <p:sldId id="368" r:id="rId43"/>
    <p:sldId id="521" r:id="rId44"/>
    <p:sldId id="520" r:id="rId45"/>
    <p:sldId id="519" r:id="rId46"/>
    <p:sldId id="518" r:id="rId47"/>
    <p:sldId id="517" r:id="rId48"/>
    <p:sldId id="522" r:id="rId49"/>
    <p:sldId id="523" r:id="rId50"/>
    <p:sldId id="524" r:id="rId51"/>
    <p:sldId id="525" r:id="rId52"/>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516"/>
            <p14:sldId id="490"/>
            <p14:sldId id="491"/>
            <p14:sldId id="443"/>
            <p14:sldId id="444"/>
            <p14:sldId id="511"/>
            <p14:sldId id="482"/>
            <p14:sldId id="483"/>
            <p14:sldId id="486"/>
            <p14:sldId id="485"/>
            <p14:sldId id="488"/>
            <p14:sldId id="489"/>
            <p14:sldId id="495"/>
            <p14:sldId id="497"/>
            <p14:sldId id="487"/>
            <p14:sldId id="493"/>
            <p14:sldId id="372"/>
            <p14:sldId id="405"/>
            <p14:sldId id="373"/>
            <p14:sldId id="498"/>
            <p14:sldId id="505"/>
            <p14:sldId id="509"/>
            <p14:sldId id="510"/>
            <p14:sldId id="494"/>
            <p14:sldId id="391"/>
            <p14:sldId id="403"/>
            <p14:sldId id="383"/>
            <p14:sldId id="503"/>
            <p14:sldId id="499"/>
            <p14:sldId id="507"/>
          </p14:sldIdLst>
        </p14:section>
        <p14:section name="Appendix" id="{9C0EB901-9FE6-4DF8-8929-13CB9435CA92}">
          <p14:sldIdLst>
            <p14:sldId id="515"/>
            <p14:sldId id="480"/>
            <p14:sldId id="501"/>
            <p14:sldId id="481"/>
            <p14:sldId id="409"/>
            <p14:sldId id="473"/>
            <p14:sldId id="512"/>
            <p14:sldId id="513"/>
            <p14:sldId id="514"/>
            <p14:sldId id="368"/>
          </p14:sldIdLst>
        </p14:section>
        <p14:section name="New Pitch" id="{1296B996-0434-4117-96AB-43A84F9BF36B}">
          <p14:sldIdLst>
            <p14:sldId id="521"/>
            <p14:sldId id="520"/>
            <p14:sldId id="519"/>
            <p14:sldId id="518"/>
            <p14:sldId id="517"/>
            <p14:sldId id="522"/>
            <p14:sldId id="523"/>
            <p14:sldId id="524"/>
            <p14:sldId id="525"/>
          </p14:sldIdLst>
        </p14:section>
        <p14:section name="Untitled Section" id="{DED07356-5D5F-4BE0-A84E-96EE6B88DF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11A"/>
    <a:srgbClr val="E3A409"/>
    <a:srgbClr val="FFF1F4"/>
    <a:srgbClr val="1A4F68"/>
    <a:srgbClr val="0C4360"/>
    <a:srgbClr val="FF671F"/>
    <a:srgbClr val="E52C10"/>
    <a:srgbClr val="0074AF"/>
    <a:srgbClr val="FCCDB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ECB3C-4852-4103-9547-9D78AD96A763}" v="1111" dt="2022-01-27T01:11:04.365"/>
    <p1510:client id="{E9C2CDB7-8F87-4510-B1D0-6DDB87B67487}" v="1608" vWet="1609" dt="2022-01-26T22:37:47.342"/>
    <p1510:client id="{FFA04BA7-9131-47B6-A9A0-969DD0712145}" v="88" dt="2022-01-27T00:30:02.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21" autoAdjust="0"/>
  </p:normalViewPr>
  <p:slideViewPr>
    <p:cSldViewPr snapToGrid="0">
      <p:cViewPr varScale="1">
        <p:scale>
          <a:sx n="103" d="100"/>
          <a:sy n="103" d="100"/>
        </p:scale>
        <p:origin x="876"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a:effectLst/>
            </a:rPr>
            <a:t>Hosting plans range from freemium to $15,000/month</a:t>
          </a:r>
          <a:endParaRPr lang="en-US" sz="180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a:effectLst/>
            </a:rPr>
            <a:t>Hosting plans range from freemium to $15,000/month</a:t>
          </a:r>
          <a:endParaRPr lang="en-US" sz="1800" kern="120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3/26/2022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3/26/2022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18</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19</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26</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27</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28</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32</a:t>
            </a:fld>
            <a:endParaRPr lang="en-US"/>
          </a:p>
        </p:txBody>
      </p:sp>
    </p:spTree>
    <p:extLst>
      <p:ext uri="{BB962C8B-B14F-4D97-AF65-F5344CB8AC3E}">
        <p14:creationId xmlns:p14="http://schemas.microsoft.com/office/powerpoint/2010/main" val="1098621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36</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41</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creating an open-source platform to determine the effects of every drug, food, and supplement on human health.</a:t>
            </a:r>
          </a:p>
        </p:txBody>
      </p:sp>
      <p:sp>
        <p:nvSpPr>
          <p:cNvPr id="4" name="Slide Number Placeholder 3"/>
          <p:cNvSpPr>
            <a:spLocks noGrp="1"/>
          </p:cNvSpPr>
          <p:nvPr>
            <p:ph type="sldNum" sz="quarter" idx="5"/>
          </p:nvPr>
        </p:nvSpPr>
        <p:spPr/>
        <p:txBody>
          <a:bodyPr/>
          <a:lstStyle/>
          <a:p>
            <a:fld id="{4CBCEA92-F142-4D57-B507-37BDAF44710C}" type="slidenum">
              <a:rPr lang="en-US" smtClean="0"/>
              <a:t>42</a:t>
            </a:fld>
            <a:endParaRPr lang="en-US"/>
          </a:p>
        </p:txBody>
      </p:sp>
    </p:spTree>
    <p:extLst>
      <p:ext uri="{BB962C8B-B14F-4D97-AF65-F5344CB8AC3E}">
        <p14:creationId xmlns:p14="http://schemas.microsoft.com/office/powerpoint/2010/main" val="2046054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43</a:t>
            </a:fld>
            <a:endParaRPr lang="en-US"/>
          </a:p>
        </p:txBody>
      </p:sp>
    </p:spTree>
    <p:extLst>
      <p:ext uri="{BB962C8B-B14F-4D97-AF65-F5344CB8AC3E}">
        <p14:creationId xmlns:p14="http://schemas.microsoft.com/office/powerpoint/2010/main" val="1256130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10 years have seen an explosion in the amount of health data and innovation. This has the promise to revolutionize human health and well-being. However, so far they've produced no measurable gains in the costs of disease or human lifespan.</a:t>
            </a:r>
          </a:p>
          <a:p>
            <a:endParaRPr lang="en-US" dirty="0"/>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44</a:t>
            </a:fld>
            <a:endParaRPr lang="en-US"/>
          </a:p>
        </p:txBody>
      </p:sp>
    </p:spTree>
    <p:extLst>
      <p:ext uri="{BB962C8B-B14F-4D97-AF65-F5344CB8AC3E}">
        <p14:creationId xmlns:p14="http://schemas.microsoft.com/office/powerpoint/2010/main" val="821769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It's hard to make any progress when we're paying over 350,000 programmers to build the exact same basic functionalities.</a:t>
            </a:r>
          </a:p>
          <a:p>
            <a:endParaRPr lang="en-US" dirty="0"/>
          </a:p>
          <a:p>
            <a:r>
              <a:rPr lang="en-US" dirty="0"/>
              <a:t>By standing on each other's shoulders instead of duplicating work, we can potentially increase the rate of progress by 350,000 times.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WordPress is a great example of how tens of thousands of independent plugin developers benefit from using and contributing to a shared core open-source platform.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45</a:t>
            </a:fld>
            <a:endParaRPr lang="en-US"/>
          </a:p>
        </p:txBody>
      </p:sp>
    </p:spTree>
    <p:extLst>
      <p:ext uri="{BB962C8B-B14F-4D97-AF65-F5344CB8AC3E}">
        <p14:creationId xmlns:p14="http://schemas.microsoft.com/office/powerpoint/2010/main" val="3681390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thousands of unpatentable treatments and dietary factors.</a:t>
            </a:r>
          </a:p>
          <a:p>
            <a:endParaRPr lang="en-US" dirty="0"/>
          </a:p>
          <a:p>
            <a:r>
              <a:rPr lang="en-US" dirty="0"/>
              <a:t>99% of these would never have sufficient profit incentive to cover the $1 billion cost of research. </a:t>
            </a:r>
          </a:p>
          <a:p>
            <a:endParaRPr lang="en-US" dirty="0"/>
          </a:p>
          <a:p>
            <a:r>
              <a:rPr lang="en-US" dirty="0"/>
              <a:t>Through our data aggregation and analysis platform, we've driven down the cost to make it possible to quantify the effects of countless factors on symptom severity.</a:t>
            </a:r>
          </a:p>
        </p:txBody>
      </p:sp>
      <p:sp>
        <p:nvSpPr>
          <p:cNvPr id="4" name="Slide Number Placeholder 3"/>
          <p:cNvSpPr>
            <a:spLocks noGrp="1"/>
          </p:cNvSpPr>
          <p:nvPr>
            <p:ph type="sldNum" sz="quarter" idx="5"/>
          </p:nvPr>
        </p:nvSpPr>
        <p:spPr/>
        <p:txBody>
          <a:bodyPr/>
          <a:lstStyle/>
          <a:p>
            <a:fld id="{4CBCEA92-F142-4D57-B507-37BDAF44710C}" type="slidenum">
              <a:rPr lang="en-US" smtClean="0"/>
              <a:t>46</a:t>
            </a:fld>
            <a:endParaRPr lang="en-US"/>
          </a:p>
        </p:txBody>
      </p:sp>
    </p:spTree>
    <p:extLst>
      <p:ext uri="{BB962C8B-B14F-4D97-AF65-F5344CB8AC3E}">
        <p14:creationId xmlns:p14="http://schemas.microsoft.com/office/powerpoint/2010/main" val="446776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Unified Health API </a:t>
            </a:r>
          </a:p>
          <a:p>
            <a:r>
              <a:rPr lang="en-US" dirty="0"/>
              <a:t>The core open-source platform standardizes data from a wide array of sources and formats.</a:t>
            </a:r>
          </a:p>
          <a:p>
            <a:endParaRPr lang="en-US" dirty="0"/>
          </a:p>
          <a:p>
            <a:r>
              <a:rPr lang="en-US" dirty="0"/>
              <a:t>Anyone can create and monetize plugins that provide data analysis, management, and visualizations.</a:t>
            </a:r>
          </a:p>
          <a:p>
            <a:endParaRPr lang="en-US" dirty="0"/>
          </a:p>
          <a:p>
            <a:endParaRPr lang="en-US" dirty="0"/>
          </a:p>
          <a:p>
            <a:r>
              <a:rPr lang="en-US" dirty="0"/>
              <a:t>As a permissionless decentralized autonomous organization, CureDAO is open to anyone. You can earn tokens by completing quests and experiments to further the mission. We're looking for designers, developers, data scientists, and anyone interested in reducing suffering. </a:t>
            </a:r>
          </a:p>
          <a:p>
            <a:endParaRPr lang="en-US" dirty="0"/>
          </a:p>
          <a:p>
            <a:endParaRPr lang="en-US" dirty="0"/>
          </a:p>
          <a:p>
            <a:r>
              <a:rPr lang="en-US" dirty="0"/>
              <a:t>Unified Health API </a:t>
            </a:r>
          </a:p>
          <a:p>
            <a:r>
              <a:rPr lang="en-US" dirty="0"/>
              <a:t>The core open-source platform standardizes data from a wide array of sources and formats.</a:t>
            </a:r>
          </a:p>
          <a:p>
            <a:endParaRPr lang="en-US" dirty="0"/>
          </a:p>
          <a:p>
            <a:r>
              <a:rPr lang="en-US" dirty="0"/>
              <a:t>Plugin Marketplace</a:t>
            </a:r>
          </a:p>
          <a:p>
            <a:r>
              <a:rPr lang="en-US" dirty="0"/>
              <a:t>Anyone can create and monetize plugins that provide data analysis, management, and visualizations.</a:t>
            </a:r>
          </a:p>
          <a:p>
            <a:endParaRPr lang="en-US" dirty="0"/>
          </a:p>
          <a:p>
            <a:r>
              <a:rPr lang="en-US" dirty="0"/>
              <a:t>Tokens and IP-NFTs</a:t>
            </a:r>
          </a:p>
          <a:p>
            <a:r>
              <a:rPr lang="en-US" dirty="0"/>
              <a:t>Contributors of data, work, or intellectual property get a share of all DAO revenue in the form of ongoing royalty payments.</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47</a:t>
            </a:fld>
            <a:endParaRPr lang="en-US"/>
          </a:p>
        </p:txBody>
      </p:sp>
    </p:spTree>
    <p:extLst>
      <p:ext uri="{BB962C8B-B14F-4D97-AF65-F5344CB8AC3E}">
        <p14:creationId xmlns:p14="http://schemas.microsoft.com/office/powerpoint/2010/main" val="3321079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48</a:t>
            </a:fld>
            <a:endParaRPr lang="en-US"/>
          </a:p>
        </p:txBody>
      </p:sp>
    </p:spTree>
    <p:extLst>
      <p:ext uri="{BB962C8B-B14F-4D97-AF65-F5344CB8AC3E}">
        <p14:creationId xmlns:p14="http://schemas.microsoft.com/office/powerpoint/2010/main" val="2162526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half-billion</a:t>
            </a:r>
            <a:r>
              <a:rPr lang="en-US" baseline="0" dirty="0"/>
              <a:t> are suffering [pause here] from autoimmune diseases like Crone's disease, psoriasis, and Fibromyalgia. </a:t>
            </a:r>
          </a:p>
          <a:p>
            <a:endParaRPr lang="en-US" baseline="0" dirty="0"/>
          </a:p>
          <a:p>
            <a:r>
              <a:rPr lang="en-US" baseline="0" dirty="0"/>
              <a:t>Since there’s also a great deal of mounting evidence that treatment-resistant depression mental and other mental illnesses are strongly related to </a:t>
            </a:r>
            <a:r>
              <a:rPr lang="en-US" baseline="0" dirty="0" err="1"/>
              <a:t>immunodysregulation</a:t>
            </a:r>
            <a:r>
              <a:rPr lang="en-US" baseline="0" dirty="0"/>
              <a:t>.</a:t>
            </a:r>
          </a:p>
          <a:p>
            <a:endParaRPr lang="en-US" baseline="0" dirty="0"/>
          </a:p>
          <a:p>
            <a:r>
              <a:rPr lang="en-US" baseline="0" dirty="0"/>
              <a:t>So what all these diseases have in common…</a:t>
            </a:r>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5</a:t>
            </a:fld>
            <a:endParaRPr lang="en-US"/>
          </a:p>
        </p:txBody>
      </p:sp>
    </p:spTree>
    <p:extLst>
      <p:ext uri="{BB962C8B-B14F-4D97-AF65-F5344CB8AC3E}">
        <p14:creationId xmlns:p14="http://schemas.microsoft.com/office/powerpoint/2010/main" val="202468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...is that they </a:t>
            </a:r>
            <a:r>
              <a:rPr lang="en-US" sz="1200" b="0" i="0" u="none" strike="noStrike" kern="1200" dirty="0">
                <a:solidFill>
                  <a:schemeClr val="tx1"/>
                </a:solidFill>
                <a:effectLst/>
                <a:latin typeface="+mn-lt"/>
                <a:ea typeface="+mn-ea"/>
                <a:cs typeface="+mn-cs"/>
              </a:rPr>
              <a:t>can be exacerbated or improved by hundreds of factors in daily life like</a:t>
            </a:r>
            <a:r>
              <a:rPr lang="en-US" sz="1200" b="0" i="0" u="none" strike="noStrike" kern="1200" baseline="0" dirty="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Probably the most significant is the 3 pounds of thousands of unresearched chemicals that we consume every day through our diets.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the since the thousands of chemicals in our food have been GRAS or “Generally recognized as safe” by the FDA, there’s no incentive to do research.</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Brains don’t have the </a:t>
            </a:r>
            <a:r>
              <a:rPr lang="en-US" sz="1200" b="0" i="0" u="none" strike="noStrike" kern="1200" dirty="0">
                <a:solidFill>
                  <a:schemeClr val="tx1"/>
                </a:solidFill>
                <a:effectLst/>
                <a:latin typeface="+mn-lt"/>
                <a:ea typeface="+mn-ea"/>
                <a:cs typeface="+mn-cs"/>
              </a:rPr>
              <a:t>bandwidth or statistical processing power required to analyze the massive amount</a:t>
            </a:r>
            <a:r>
              <a:rPr lang="en-US" sz="1200" b="0" i="0" u="none" strike="noStrike" kern="1200" baseline="0" dirty="0">
                <a:solidFill>
                  <a:schemeClr val="tx1"/>
                </a:solidFill>
                <a:effectLst/>
                <a:latin typeface="+mn-lt"/>
                <a:ea typeface="+mn-ea"/>
                <a:cs typeface="+mn-cs"/>
              </a:rPr>
              <a:t> of longitudinal data, time delays, and durations of action that has to be taken into </a:t>
            </a:r>
            <a:r>
              <a:rPr lang="en-US" sz="1200" b="0" i="0" u="none" strike="noStrike" kern="1200" dirty="0">
                <a:solidFill>
                  <a:schemeClr val="tx1"/>
                </a:solidFill>
                <a:effectLst/>
                <a:latin typeface="+mn-lt"/>
                <a:ea typeface="+mn-ea"/>
                <a:cs typeface="+mn-cs"/>
              </a:rPr>
              <a:t>account if we are to determine the likely influence</a:t>
            </a:r>
            <a:r>
              <a:rPr lang="en-US" sz="1200" b="0" i="0" u="none" strike="noStrike" kern="1200" baseline="0" dirty="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dirty="0"/>
          </a:p>
          <a:p>
            <a:endParaRPr lang="en-US" baseline="0" dirty="0"/>
          </a:p>
        </p:txBody>
      </p:sp>
      <p:sp>
        <p:nvSpPr>
          <p:cNvPr id="4" name="Slide Number Placeholder 3"/>
          <p:cNvSpPr>
            <a:spLocks noGrp="1"/>
          </p:cNvSpPr>
          <p:nvPr>
            <p:ph type="sldNum" sz="quarter" idx="10"/>
          </p:nvPr>
        </p:nvSpPr>
        <p:spPr/>
        <p:txBody>
          <a:bodyPr/>
          <a:lstStyle/>
          <a:p>
            <a:fld id="{0D21FD99-CF01-4548-8FAD-2C9397742E54}" type="slidenum">
              <a:rPr lang="en-US" smtClean="0"/>
              <a:t>6</a:t>
            </a:fld>
            <a:endParaRPr lang="en-US"/>
          </a:p>
        </p:txBody>
      </p:sp>
    </p:spTree>
    <p:extLst>
      <p:ext uri="{BB962C8B-B14F-4D97-AF65-F5344CB8AC3E}">
        <p14:creationId xmlns:p14="http://schemas.microsoft.com/office/powerpoint/2010/main" val="52765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on every medication, food, and nutritional supplement showing the change from baseline for </a:t>
            </a:r>
            <a:r>
              <a:rPr lang="en-US" err="1"/>
              <a:t>symtoms</a:t>
            </a:r>
            <a:r>
              <a:rPr lang="en-US"/>
              <a:t> or disease risk and providing a cost-benefit analysis weighing personal health risk/</a:t>
            </a:r>
            <a:r>
              <a:rPr lang="en-US" err="1"/>
              <a:t>benfit</a:t>
            </a:r>
            <a:r>
              <a:rPr lang="en-US"/>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every disease, and many interventions there is an app and they continue to grow.  The user interfaces tailor to focus on that disease but they require the same basic core infrastructure. </a:t>
            </a:r>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331512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7320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3/26/2022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3/26/2022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3/26/2022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D56A0-8B78-49B7-A038-B8F1B412CE95}" type="datetimeFigureOut">
              <a:rPr lang="en-US" smtClean="0"/>
              <a:t>3/26/2022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D56A0-8B78-49B7-A038-B8F1B412CE95}" type="datetimeFigureOut">
              <a:rPr lang="en-US" smtClean="0"/>
              <a:t>3/26/2022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3/26/2022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3/26/2022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3677" r:id="rId13"/>
    <p:sldLayoutId id="2147483679"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3/26/2022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12" r:id="rId13"/>
    <p:sldLayoutId id="2147484113"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microsoft.com/office/2007/relationships/hdphoto" Target="../media/hdphoto1.wdp"/><Relationship Id="rId3" Type="http://schemas.openxmlformats.org/officeDocument/2006/relationships/notesSlide" Target="../notesSlides/notesSlide14.xml"/><Relationship Id="rId21" Type="http://schemas.openxmlformats.org/officeDocument/2006/relationships/image" Target="../media/image83.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slideLayout" Target="../slideLayouts/slideLayout26.xml"/><Relationship Id="rId16" Type="http://schemas.openxmlformats.org/officeDocument/2006/relationships/image" Target="../media/image79.png"/><Relationship Id="rId20" Type="http://schemas.openxmlformats.org/officeDocument/2006/relationships/image" Target="../media/image82.jpeg"/><Relationship Id="rId1" Type="http://schemas.openxmlformats.org/officeDocument/2006/relationships/tags" Target="../tags/tag3.xml"/><Relationship Id="rId6" Type="http://schemas.openxmlformats.org/officeDocument/2006/relationships/image" Target="../media/image69.png"/><Relationship Id="rId11" Type="http://schemas.openxmlformats.org/officeDocument/2006/relationships/image" Target="../media/image74.jpeg"/><Relationship Id="rId24" Type="http://schemas.openxmlformats.org/officeDocument/2006/relationships/image" Target="../media/image86.jpe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5.png"/><Relationship Id="rId10" Type="http://schemas.openxmlformats.org/officeDocument/2006/relationships/image" Target="../media/image73.gif"/><Relationship Id="rId19" Type="http://schemas.openxmlformats.org/officeDocument/2006/relationships/image" Target="../media/image81.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9.xml"/><Relationship Id="rId16"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png"/><Relationship Id="rId9"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a:ln w="0"/>
                <a:solidFill>
                  <a:srgbClr val="FF671F"/>
                </a:solidFill>
                <a:latin typeface="Abadi Extra Light" panose="020B0604020202020204" pitchFamily="34" charset="0"/>
              </a:rPr>
              <a:t>An </a:t>
            </a:r>
            <a:r>
              <a:rPr lang="en-US" sz="6600">
                <a:ln w="0"/>
                <a:solidFill>
                  <a:srgbClr val="FF671F"/>
                </a:solidFill>
                <a:latin typeface="Abadi Extra Light" panose="020B0604020202020204" pitchFamily="34" charset="0"/>
              </a:rPr>
              <a:t>O</a:t>
            </a:r>
            <a:r>
              <a:rPr lang="en-US" sz="6600" b="0" cap="none" spc="0">
                <a:ln w="0"/>
                <a:solidFill>
                  <a:srgbClr val="FF671F"/>
                </a:solidFill>
                <a:latin typeface="Abadi Extra Light" panose="020B0604020202020204" pitchFamily="34" charset="0"/>
              </a:rPr>
              <a:t>pen-Source </a:t>
            </a:r>
            <a:r>
              <a:rPr lang="en-US" sz="6600">
                <a:ln w="0"/>
                <a:solidFill>
                  <a:srgbClr val="FF671F"/>
                </a:solidFill>
                <a:latin typeface="Abadi Extra Light"/>
              </a:rPr>
              <a:t>Collaborative</a:t>
            </a:r>
          </a:p>
          <a:p>
            <a:pPr algn="ctr"/>
            <a:r>
              <a:rPr lang="en-US" sz="6600" b="0" cap="none" spc="0">
                <a:ln w="0"/>
                <a:solidFill>
                  <a:srgbClr val="FF671F"/>
                </a:solidFill>
                <a:latin typeface="Abadi Extra Light"/>
              </a:rPr>
              <a:t>Framework</a:t>
            </a:r>
            <a:r>
              <a:rPr lang="en-US" sz="6600" b="0" cap="none" spc="0">
                <a:ln w="0"/>
                <a:solidFill>
                  <a:srgbClr val="FF671F"/>
                </a:solidFill>
                <a:latin typeface="Abadi Extra Light" panose="020B0604020202020204" pitchFamily="34" charset="0"/>
              </a:rPr>
              <a:t> for </a:t>
            </a:r>
            <a:r>
              <a:rPr lang="en-US" sz="6600">
                <a:ln w="0"/>
                <a:solidFill>
                  <a:srgbClr val="FF671F"/>
                </a:solidFill>
                <a:latin typeface="Abadi Extra Light"/>
              </a:rPr>
              <a:t>Digital Health </a:t>
            </a:r>
            <a:endParaRPr lang="en-US" sz="6600" b="0" cap="none" spc="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a:ln w="0"/>
                <a:solidFill>
                  <a:schemeClr val="tx1"/>
                </a:solidFill>
                <a:latin typeface="Abadi" panose="020B0604020104020204" pitchFamily="34" charset="0"/>
              </a:rPr>
              <a:t>Problem: Collaboration &amp; Data Sharing</a:t>
            </a:r>
          </a:p>
          <a:p>
            <a:pPr algn="ctr"/>
            <a:r>
              <a:rPr lang="en-US" sz="5400">
                <a:ln w="0"/>
                <a:latin typeface="Abadi" panose="020B0604020104020204" pitchFamily="34" charset="0"/>
              </a:rPr>
              <a:t>is</a:t>
            </a:r>
            <a:r>
              <a:rPr lang="en-US" sz="5400" b="0" cap="none" spc="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a:latin typeface="Abadi Extra Light" panose="020B0204020104020204" pitchFamily="34" charset="0"/>
              </a:rPr>
              <a:t>We’re wasting </a:t>
            </a:r>
            <a:r>
              <a:rPr lang="en-US" sz="3600" b="1">
                <a:latin typeface="Abadi Extra Light" panose="020B0204020104020204" pitchFamily="34" charset="0"/>
              </a:rPr>
              <a:t>$157 billion </a:t>
            </a:r>
            <a:r>
              <a:rPr lang="en-US" sz="3600">
                <a:latin typeface="Abadi Extra Light" panose="020B0204020104020204" pitchFamily="34" charset="0"/>
              </a:rPr>
              <a:t>paying over </a:t>
            </a:r>
            <a:r>
              <a:rPr lang="en-US" sz="3600" b="1">
                <a:latin typeface="Abadi Extra Light" panose="020B0204020104020204" pitchFamily="34" charset="0"/>
              </a:rPr>
              <a:t>350,000</a:t>
            </a:r>
            <a:r>
              <a:rPr lang="en-US" sz="360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a:latin typeface="Abadi Extra Light" panose="020B0204020104020204" pitchFamily="34" charset="0"/>
              </a:rPr>
              <a:t>Nearly all apps allow you to provide data and show you what you </a:t>
            </a:r>
            <a:r>
              <a:rPr lang="en-US" sz="4000" b="1">
                <a:latin typeface="Abadi Extra Light" panose="020B0204020104020204" pitchFamily="34" charset="0"/>
              </a:rPr>
              <a:t>have done </a:t>
            </a:r>
            <a:r>
              <a:rPr lang="en-US" sz="4000">
                <a:latin typeface="Abadi Extra Light" panose="020B0204020104020204" pitchFamily="34" charset="0"/>
              </a:rPr>
              <a:t>rather than what you </a:t>
            </a:r>
            <a:r>
              <a:rPr lang="en-US" sz="4000" b="1">
                <a:latin typeface="Abadi Extra Light" panose="020B0204020104020204" pitchFamily="34" charset="0"/>
              </a:rPr>
              <a:t>should do </a:t>
            </a:r>
            <a:r>
              <a:rPr lang="en-US" sz="400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a:ln w="0"/>
                <a:solidFill>
                  <a:schemeClr val="tx1"/>
                </a:solidFill>
                <a:latin typeface="Abadi" panose="020B0604020104020204" pitchFamily="34" charset="0"/>
              </a:rPr>
              <a:t>Solution:</a:t>
            </a:r>
            <a:r>
              <a:rPr lang="en-US" sz="6000" b="0" cap="none" spc="0">
                <a:ln w="0"/>
                <a:solidFill>
                  <a:schemeClr val="tx1"/>
                </a:solidFill>
                <a:latin typeface="Abadi" panose="020B0604020104020204" pitchFamily="34" charset="0"/>
              </a:rPr>
              <a:t> </a:t>
            </a:r>
            <a:r>
              <a:rPr lang="en-US" sz="4000" b="0" cap="none" spc="0">
                <a:ln w="0"/>
                <a:solidFill>
                  <a:schemeClr val="tx1"/>
                </a:solidFill>
                <a:latin typeface="Abadi" panose="020B0604020104020204" pitchFamily="34" charset="0"/>
              </a:rPr>
              <a:t>Incentivize Open-Source Collaboration</a:t>
            </a:r>
            <a:endParaRPr lang="en-US" sz="2800" b="0" cap="none" spc="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a:latin typeface="Abadi Extra Light" panose="020B0204020104020204" pitchFamily="34" charset="0"/>
              </a:rPr>
              <a:t>We can utilize a DAO as a vehicle to </a:t>
            </a:r>
            <a:r>
              <a:rPr lang="en-US" sz="4400" b="1">
                <a:latin typeface="Abadi Extra Light" panose="020B0204020104020204" pitchFamily="34" charset="0"/>
              </a:rPr>
              <a:t>reward</a:t>
            </a:r>
            <a:r>
              <a:rPr lang="en-US" sz="4400">
                <a:latin typeface="Abadi Extra Light" panose="020B0204020104020204" pitchFamily="34" charset="0"/>
              </a:rPr>
              <a:t> the creation of </a:t>
            </a:r>
            <a:r>
              <a:rPr lang="en-US" sz="4400" b="1">
                <a:latin typeface="Abadi Extra Light" panose="020B0204020104020204" pitchFamily="34" charset="0"/>
              </a:rPr>
              <a:t>public goods</a:t>
            </a:r>
            <a:r>
              <a:rPr lang="en-US" sz="4400">
                <a:latin typeface="Abadi Extra Light" panose="020B0204020104020204" pitchFamily="34" charset="0"/>
              </a:rPr>
              <a:t>. </a:t>
            </a:r>
          </a:p>
          <a:p>
            <a:pPr algn="ctr"/>
            <a:r>
              <a:rPr lang="en-US" sz="440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a:ln w="0"/>
                <a:solidFill>
                  <a:schemeClr val="bg1"/>
                </a:solidFill>
                <a:latin typeface="Abadi Extra Light" panose="020B0204020104020204" pitchFamily="34" charset="0"/>
              </a:rPr>
              <a:t>How We Could Be </a:t>
            </a:r>
          </a:p>
          <a:p>
            <a:r>
              <a:rPr lang="en-US" sz="4800" b="0" cap="none" spc="0">
                <a:ln w="0"/>
                <a:solidFill>
                  <a:schemeClr val="bg1"/>
                </a:solidFill>
                <a:latin typeface="Abadi Extra Light" panose="020B0204020104020204" pitchFamily="34" charset="0"/>
              </a:rPr>
              <a:t>Spending that </a:t>
            </a:r>
          </a:p>
          <a:p>
            <a:r>
              <a:rPr lang="en-US" sz="4800" b="0" cap="none" spc="0">
                <a:ln w="0"/>
                <a:solidFill>
                  <a:schemeClr val="bg1"/>
                </a:solidFill>
                <a:latin typeface="Abadi Extra Light" panose="020B0204020104020204" pitchFamily="34" charset="0"/>
              </a:rPr>
              <a:t>$157 Billion</a:t>
            </a:r>
            <a:endParaRPr lang="en-US" sz="4400" b="0" cap="none" spc="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Automattic (Wordpress.com)</a:t>
            </a:r>
            <a:endParaRPr lang="en-US" sz="3200" b="1" i="0" u="sng">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a:effectLst/>
              </a:rPr>
              <a:t>There are more than 59,000 WordPress plugins</a:t>
            </a:r>
            <a:endParaRPr lang="en-US" sz="3600"/>
          </a:p>
        </p:txBody>
      </p:sp>
    </p:spTree>
    <p:extLst>
      <p:ext uri="{BB962C8B-B14F-4D97-AF65-F5344CB8AC3E}">
        <p14:creationId xmlns:p14="http://schemas.microsoft.com/office/powerpoint/2010/main" val="2572659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116690" y="3238887"/>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sp>
        <p:nvSpPr>
          <p:cNvPr id="8" name="TextBox 7"/>
          <p:cNvSpPr txBox="1"/>
          <p:nvPr/>
        </p:nvSpPr>
        <p:spPr>
          <a:xfrm>
            <a:off x="2633608" y="918918"/>
            <a:ext cx="6924782" cy="830997"/>
          </a:xfrm>
          <a:prstGeom prst="rect">
            <a:avLst/>
          </a:prstGeom>
          <a:noFill/>
        </p:spPr>
        <p:txBody>
          <a:bodyPr wrap="square" lIns="91440" tIns="45720" rIns="91440" bIns="45720" rtlCol="0" anchor="t">
            <a:spAutoFit/>
          </a:bodyPr>
          <a:lstStyle/>
          <a:p>
            <a:pPr algn="ctr"/>
            <a:r>
              <a:rPr lang="en-US" sz="4800" dirty="0">
                <a:solidFill>
                  <a:srgbClr val="EAEAEA"/>
                </a:solidFill>
                <a:latin typeface="Nexa Bold"/>
              </a:rPr>
              <a:t>Data Collection Plugins</a:t>
            </a:r>
            <a:endParaRPr lang="en-US" sz="4800" dirty="0">
              <a:solidFill>
                <a:srgbClr val="EAEAEA"/>
              </a:solidFill>
              <a:latin typeface="Nexa Bold" panose="02000000000000000000" pitchFamily="50"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5"/>
          <a:stretch>
            <a:fillRect/>
          </a:stretch>
        </p:blipFill>
        <p:spPr>
          <a:xfrm>
            <a:off x="8507037" y="2171075"/>
            <a:ext cx="2323237" cy="4114800"/>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249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462760" y="1943958"/>
            <a:ext cx="3659246" cy="2926080"/>
          </a:xfrm>
        </p:spPr>
        <p:txBody>
          <a:bodyPr vert="horz" lIns="91440" tIns="45720" rIns="91440" bIns="45720" rtlCol="0" anchor="b">
            <a:noAutofit/>
          </a:bodyPr>
          <a:lstStyle/>
          <a:p>
            <a:r>
              <a:rPr lang="en-US" sz="5400"/>
              <a:t>Open</a:t>
            </a:r>
            <a:br>
              <a:rPr lang="en-US" sz="5400"/>
            </a:br>
            <a:r>
              <a:rPr lang="en-US" sz="5400"/>
              <a:t>Cures</a:t>
            </a:r>
            <a:br>
              <a:rPr lang="en-US" sz="5400"/>
            </a:br>
            <a:r>
              <a:rPr lang="en-US" sz="5400"/>
              <a:t>Trial</a:t>
            </a:r>
            <a:br>
              <a:rPr lang="en-US" sz="5400"/>
            </a:br>
            <a:r>
              <a:rPr lang="en-US" sz="5400"/>
              <a:t>Management</a:t>
            </a:r>
            <a:br>
              <a:rPr lang="en-US" sz="5400"/>
            </a:br>
            <a:r>
              <a:rPr lang="en-US" sz="540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feld 2">
            <a:extLst>
              <a:ext uri="{FF2B5EF4-FFF2-40B4-BE49-F238E27FC236}">
                <a16:creationId xmlns:a16="http://schemas.microsoft.com/office/drawing/2014/main" id="{8D46DBA8-80DF-4AD4-83B9-D64D0B3A1A1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Text hinzufügen</a:t>
            </a:r>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70"/>
            <a:ext cx="3956299" cy="2329926"/>
          </a:xfrm>
        </p:spPr>
        <p:txBody>
          <a:bodyPr vert="horz" lIns="91440" tIns="45720" rIns="91440" bIns="45720" rtlCol="0" anchor="b">
            <a:noAutofit/>
          </a:bodyPr>
          <a:lstStyle/>
          <a:p>
            <a:r>
              <a:rPr lang="en-US" sz="6600" dirty="0"/>
              <a:t>Outcome Labels</a:t>
            </a:r>
            <a:br>
              <a:rPr lang="en-US" sz="6600" dirty="0"/>
            </a:br>
            <a:r>
              <a:rPr lang="en-US" sz="6600" dirty="0"/>
              <a:t>Plugin</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71" y="78889"/>
            <a:ext cx="2852249" cy="67002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178584" y="3027421"/>
            <a:ext cx="4276426" cy="3416320"/>
          </a:xfrm>
          <a:prstGeom prst="rect">
            <a:avLst/>
          </a:prstGeom>
          <a:noFill/>
        </p:spPr>
        <p:txBody>
          <a:bodyPr wrap="square" rtlCol="0">
            <a:spAutoFit/>
          </a:bodyPr>
          <a:lstStyle/>
          <a:p>
            <a:pPr algn="ctr"/>
            <a:r>
              <a:rPr lang="en-US" sz="3600" dirty="0">
                <a:solidFill>
                  <a:schemeClr val="bg1"/>
                </a:solidFill>
              </a:rPr>
              <a:t>It would be far more valuable to know the health effects of different foods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921" y="13082"/>
            <a:ext cx="2952448" cy="6766029"/>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8090" y="3968750"/>
            <a:ext cx="1960081"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69"/>
            <a:ext cx="3956299" cy="2514775"/>
          </a:xfrm>
        </p:spPr>
        <p:txBody>
          <a:bodyPr vert="horz" lIns="91440" tIns="45720" rIns="91440" bIns="45720" rtlCol="0" anchor="b">
            <a:noAutofit/>
          </a:bodyPr>
          <a:lstStyle/>
          <a:p>
            <a:r>
              <a:rPr lang="en-US" sz="6600" dirty="0"/>
              <a:t>Study Generation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14233" y="239488"/>
            <a:ext cx="3956299" cy="3130596"/>
          </a:xfrm>
        </p:spPr>
        <p:txBody>
          <a:bodyPr vert="horz" lIns="91440" tIns="45720" rIns="91440" bIns="45720" rtlCol="0" anchor="b">
            <a:noAutofit/>
          </a:bodyPr>
          <a:lstStyle/>
          <a:p>
            <a:r>
              <a:rPr lang="en-US" sz="5400" dirty="0"/>
              <a:t>Decision-Support Notification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354" y="145751"/>
            <a:ext cx="6498679" cy="6712249"/>
          </a:xfrm>
          <a:prstGeom prst="rect">
            <a:avLst/>
          </a:prstGeom>
        </p:spPr>
      </p:pic>
    </p:spTree>
    <p:extLst>
      <p:ext uri="{BB962C8B-B14F-4D97-AF65-F5344CB8AC3E}">
        <p14:creationId xmlns:p14="http://schemas.microsoft.com/office/powerpoint/2010/main" val="33827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a:latin typeface="Abadi" panose="020B0604020104020204" pitchFamily="34" charset="0"/>
              </a:rPr>
              <a:t>How to Incentivize Collaboration </a:t>
            </a:r>
          </a:p>
          <a:p>
            <a:pPr algn="ctr"/>
            <a:r>
              <a:rPr lang="en-US" sz="400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Rockwell" panose="02060603020205020403"/>
                <a:ea typeface="+mn-ea"/>
                <a:cs typeface="+mn-cs"/>
              </a:rPr>
              <a:t>Grants</a:t>
            </a:r>
          </a:p>
        </p:txBody>
      </p:sp>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709963" y="934030"/>
            <a:ext cx="10743802" cy="830997"/>
          </a:xfrm>
          <a:prstGeom prst="rect">
            <a:avLst/>
          </a:prstGeom>
        </p:spPr>
        <p:txBody>
          <a:bodyPr wrap="square" lIns="91440" tIns="45720" rIns="91440" bIns="45720" anchor="t">
            <a:spAutoFit/>
          </a:bodyPr>
          <a:lstStyle/>
          <a:p>
            <a:pPr algn="ctr"/>
            <a:r>
              <a:rPr lang="en" sz="4800">
                <a:solidFill>
                  <a:schemeClr val="bg1"/>
                </a:solidFill>
                <a:latin typeface="Nexa Light"/>
              </a:rPr>
              <a:t>CLOSED-SOURCE ALTERNATIVES</a:t>
            </a:r>
            <a:endParaRPr lang="en-US" sz="4800">
              <a:solidFill>
                <a:schemeClr val="bg1"/>
              </a:solidFill>
            </a:endParaRPr>
          </a:p>
        </p:txBody>
      </p:sp>
      <p:graphicFrame>
        <p:nvGraphicFramePr>
          <p:cNvPr id="17" name="Shape 112"/>
          <p:cNvGraphicFramePr/>
          <p:nvPr>
            <p:extLst>
              <p:ext uri="{D42A27DB-BD31-4B8C-83A1-F6EECF244321}">
                <p14:modId xmlns:p14="http://schemas.microsoft.com/office/powerpoint/2010/main" val="1000023688"/>
              </p:ext>
            </p:extLst>
          </p:nvPr>
        </p:nvGraphicFramePr>
        <p:xfrm>
          <a:off x="1144635" y="2575586"/>
          <a:ext cx="9728403" cy="2031854"/>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a:ea typeface="News Cycle"/>
                          <a:cs typeface="News Cycle"/>
                          <a:sym typeface="News Cycle"/>
                        </a:rPr>
                        <a:t>Price</a:t>
                      </a:r>
                      <a:r>
                        <a:rPr lang="en-US" sz="1900" b="0" baseline="0">
                          <a:solidFill>
                            <a:srgbClr val="FFFFFF"/>
                          </a:solidFill>
                          <a:latin typeface="Calibri Light"/>
                          <a:ea typeface="News Cycle"/>
                          <a:cs typeface="News Cycle"/>
                          <a:sym typeface="News Cycle"/>
                        </a:rPr>
                        <a:t> per </a:t>
                      </a:r>
                      <a:r>
                        <a:rPr lang="en-US" sz="1900" b="0">
                          <a:solidFill>
                            <a:srgbClr val="FFFFFF"/>
                          </a:solidFill>
                          <a:latin typeface="Calibri Light"/>
                          <a:ea typeface="News Cycle"/>
                          <a:cs typeface="News Cycle"/>
                          <a:sym typeface="News Cycle"/>
                        </a:rPr>
                        <a:t>user </a:t>
                      </a:r>
                      <a:r>
                        <a:rPr lang="en-US" sz="1900" b="0" baseline="0">
                          <a:solidFill>
                            <a:srgbClr val="FFFFFF"/>
                          </a:solidFill>
                          <a:latin typeface="Calibri Light"/>
                          <a:ea typeface="News Cycle"/>
                          <a:cs typeface="News Cycle"/>
                          <a:sym typeface="News Cycle"/>
                        </a:rPr>
                        <a:t>per year</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Data</a:t>
                      </a:r>
                      <a:r>
                        <a:rPr lang="en-US" sz="1900" b="0" baseline="0">
                          <a:solidFill>
                            <a:srgbClr val="FFFFFF"/>
                          </a:solidFill>
                          <a:latin typeface="Calibri Light"/>
                          <a:ea typeface="News Cycle"/>
                          <a:cs typeface="News Cycle"/>
                          <a:sym typeface="News Cycle"/>
                        </a:rPr>
                        <a:t> Aggregation</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Open-Source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Plugin</a:t>
                      </a:r>
                    </a:p>
                    <a:p>
                      <a:pPr lvl="0" algn="ctr" rtl="0">
                        <a:spcBef>
                          <a:spcPts val="0"/>
                        </a:spcBef>
                        <a:buNone/>
                      </a:pPr>
                      <a:r>
                        <a:rPr lang="en-US" sz="1900" b="0">
                          <a:solidFill>
                            <a:srgbClr val="FFFFFF"/>
                          </a:solidFill>
                          <a:latin typeface="Calibri Light"/>
                          <a:ea typeface="News Cycle"/>
                          <a:cs typeface="News Cycle"/>
                          <a:sym typeface="News Cycle"/>
                        </a:rPr>
                        <a:t>Marketplace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Research</a:t>
                      </a:r>
                      <a:r>
                        <a:rPr lang="en-US" sz="1900" b="0" baseline="0">
                          <a:solidFill>
                            <a:srgbClr val="FFFFFF"/>
                          </a:solidFill>
                          <a:latin typeface="Calibri Light"/>
                          <a:ea typeface="News Cycle"/>
                          <a:cs typeface="News Cycle"/>
                          <a:sym typeface="News Cycle"/>
                        </a:rPr>
                        <a:t> Platform</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r>
                        <a:rPr lang="en-US" sz="1900" b="1">
                          <a:latin typeface="News Cycle"/>
                          <a:ea typeface="News Cycle"/>
                          <a:cs typeface="News Cycle"/>
                          <a:sym typeface="News Cycle"/>
                        </a:rPr>
                        <a:t>Other Platforms</a:t>
                      </a: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403100">
                <a:tc>
                  <a:txBody>
                    <a:bodyPr/>
                    <a:lstStyle/>
                    <a:p>
                      <a:pPr lvl="0" algn="ctr">
                        <a:spcBef>
                          <a:spcPts val="0"/>
                        </a:spcBef>
                        <a:buNone/>
                      </a:pPr>
                      <a:r>
                        <a:rPr lang="en-US" sz="1900" b="1" spc="600" dirty="0">
                          <a:latin typeface="Agency FB"/>
                        </a:rPr>
                        <a:t>CureDAO</a:t>
                      </a:r>
                      <a:endParaRPr b="1" spc="600" dirty="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US" sz="6600" b="0" kern="0">
                <a:solidFill>
                  <a:schemeClr val="bg1"/>
                </a:solidFill>
                <a:latin typeface="Nexa Light"/>
              </a:rPr>
              <a:t>Team Traction</a:t>
            </a:r>
            <a:endParaRPr lang="en" sz="6600" b="0" kern="0">
              <a:solidFill>
                <a:schemeClr val="bg1"/>
              </a:solidFill>
              <a:latin typeface="Nexa Light"/>
            </a:endParaRPr>
          </a:p>
        </p:txBody>
      </p:sp>
      <p:sp>
        <p:nvSpPr>
          <p:cNvPr id="6" name="TextBox 5"/>
          <p:cNvSpPr txBox="1"/>
          <p:nvPr/>
        </p:nvSpPr>
        <p:spPr>
          <a:xfrm>
            <a:off x="1079228" y="2080163"/>
            <a:ext cx="10033543" cy="4881016"/>
          </a:xfrm>
          <a:prstGeom prst="rect">
            <a:avLst/>
          </a:prstGeom>
          <a:noFill/>
        </p:spPr>
        <p:txBody>
          <a:bodyPr wrap="square" rtlCol="0">
            <a:spAutoFit/>
          </a:bodyPr>
          <a:lstStyle/>
          <a:p>
            <a:pPr marL="571500" indent="-571500">
              <a:buFont typeface="Arial" panose="020B0604020202020204" pitchFamily="34" charset="0"/>
              <a:buChar char="•"/>
            </a:pPr>
            <a:endParaRPr lang="en-US" sz="3600">
              <a:solidFill>
                <a:schemeClr val="bg1"/>
              </a:solidFill>
              <a:latin typeface="Nexa Light" panose="02000000000000000000" pitchFamily="50" charset="0"/>
            </a:endParaRPr>
          </a:p>
          <a:p>
            <a:pPr marL="571500" indent="-571500">
              <a:buFont typeface="Arial" panose="020B0604020202020204" pitchFamily="34" charset="0"/>
              <a:buChar char="•"/>
            </a:pPr>
            <a:r>
              <a:rPr lang="en-US" sz="3600">
                <a:solidFill>
                  <a:schemeClr val="bg1"/>
                </a:solidFill>
                <a:latin typeface="Nexa Light" panose="02000000000000000000" pitchFamily="50" charset="0"/>
              </a:rPr>
              <a:t>300 Diagnostic Test Customers</a:t>
            </a:r>
          </a:p>
          <a:p>
            <a:pPr marL="571500" indent="-571500">
              <a:buFont typeface="Arial" panose="020B0604020202020204" pitchFamily="34" charset="0"/>
              <a:buChar char="•"/>
            </a:pPr>
            <a:r>
              <a:rPr lang="en-US" sz="3600">
                <a:solidFill>
                  <a:schemeClr val="bg1"/>
                </a:solidFill>
                <a:latin typeface="Nexa Light" panose="02000000000000000000" pitchFamily="50" charset="0"/>
              </a:rPr>
              <a:t>10,000 Users in Over 50 Countries </a:t>
            </a:r>
          </a:p>
          <a:p>
            <a:pPr marL="571500" indent="-571500">
              <a:buFont typeface="Arial" panose="020B0604020202020204" pitchFamily="34" charset="0"/>
              <a:buChar char="•"/>
            </a:pPr>
            <a:r>
              <a:rPr lang="en-US" sz="3600">
                <a:solidFill>
                  <a:schemeClr val="bg1"/>
                </a:solidFill>
                <a:latin typeface="Nexa Light" panose="02000000000000000000" pitchFamily="50" charset="0"/>
              </a:rPr>
              <a:t>12 Million Data Points Obtained</a:t>
            </a:r>
          </a:p>
          <a:p>
            <a:pPr marL="571500" indent="-571500">
              <a:buFont typeface="Arial" panose="020B0604020202020204" pitchFamily="34" charset="0"/>
              <a:buChar char="•"/>
            </a:pPr>
            <a:r>
              <a:rPr lang="en-US" sz="3600">
                <a:solidFill>
                  <a:schemeClr val="bg1"/>
                </a:solidFill>
                <a:latin typeface="Nexa Light" panose="02000000000000000000" pitchFamily="50" charset="0"/>
              </a:rPr>
              <a:t>80,000 Studies Examining the Effects of Factors on Health Outcomes</a:t>
            </a:r>
          </a:p>
          <a:p>
            <a:pPr marL="571500" indent="-571500">
              <a:buFont typeface="Arial" panose="020B0604020202020204" pitchFamily="34" charset="0"/>
              <a:buChar char="•"/>
            </a:pPr>
            <a:r>
              <a:rPr lang="en-US" sz="3600">
                <a:solidFill>
                  <a:schemeClr val="bg1"/>
                </a:solidFill>
                <a:latin typeface="Nexa Light" panose="02000000000000000000" pitchFamily="50" charset="0"/>
              </a:rPr>
              <a:t>23 DAO Members</a:t>
            </a:r>
          </a:p>
          <a:p>
            <a:pPr algn="ctr">
              <a:lnSpc>
                <a:spcPct val="150000"/>
              </a:lnSpc>
            </a:pPr>
            <a:endParaRPr lang="en-US" sz="4400">
              <a:solidFill>
                <a:schemeClr val="bg1"/>
              </a:solidFill>
              <a:latin typeface="Nexa Light" panose="02000000000000000000" pitchFamily="50" charset="0"/>
            </a:endParaRP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BB90E-0E77-47EE-A5B3-FFD02206CC0B}"/>
              </a:ext>
            </a:extLst>
          </p:cNvPr>
          <p:cNvSpPr txBox="1"/>
          <p:nvPr/>
        </p:nvSpPr>
        <p:spPr>
          <a:xfrm>
            <a:off x="5888914" y="4335545"/>
            <a:ext cx="506954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Q3/2023 Minimize time to develop new interventions</a:t>
            </a:r>
          </a:p>
          <a:p>
            <a:pPr algn="l">
              <a:buFont typeface="Arial" panose="020B0604020202020204" pitchFamily="34" charset="0"/>
              <a:buChar char="•"/>
            </a:pPr>
            <a:r>
              <a:rPr lang="en-US" b="0" i="0">
                <a:solidFill>
                  <a:schemeClr val="tx2"/>
                </a:solidFill>
                <a:effectLst/>
              </a:rPr>
              <a:t>Manage personal health to prevent disease</a:t>
            </a:r>
          </a:p>
          <a:p>
            <a:pPr algn="l">
              <a:buFont typeface="Arial" panose="020B0604020202020204" pitchFamily="34" charset="0"/>
              <a:buChar char="•"/>
            </a:pPr>
            <a:r>
              <a:rPr lang="en-US" b="0" i="0">
                <a:solidFill>
                  <a:schemeClr val="tx2"/>
                </a:solidFill>
                <a:effectLst/>
              </a:rPr>
              <a:t>Share health data to research</a:t>
            </a:r>
          </a:p>
          <a:p>
            <a:pPr algn="l">
              <a:buFont typeface="Arial" panose="020B0604020202020204" pitchFamily="34" charset="0"/>
              <a:buChar char="•"/>
            </a:pPr>
            <a:r>
              <a:rPr lang="en-US" b="0" i="0">
                <a:solidFill>
                  <a:schemeClr val="tx2"/>
                </a:solidFill>
                <a:effectLst/>
              </a:rPr>
              <a:t>Get to know new insights</a:t>
            </a:r>
          </a:p>
          <a:p>
            <a:pPr algn="l">
              <a:buFont typeface="Arial" panose="020B0604020202020204" pitchFamily="34" charset="0"/>
              <a:buChar char="•"/>
            </a:pPr>
            <a:r>
              <a:rPr lang="en-US" b="0" i="0">
                <a:solidFill>
                  <a:schemeClr val="tx2"/>
                </a:solidFill>
                <a:effectLst/>
              </a:rPr>
              <a:t>Take newly developed interventions</a:t>
            </a:r>
          </a:p>
          <a:p>
            <a:pPr algn="l">
              <a:buFont typeface="Arial" panose="020B0604020202020204" pitchFamily="34" charset="0"/>
              <a:buChar char="•"/>
            </a:pPr>
            <a:r>
              <a:rPr lang="en-US" b="0" i="0">
                <a:solidFill>
                  <a:schemeClr val="tx2"/>
                </a:solidFill>
                <a:effectLst/>
              </a:rPr>
              <a:t>Educate loved ones about longer health-span</a:t>
            </a:r>
          </a:p>
        </p:txBody>
      </p:sp>
      <p:sp>
        <p:nvSpPr>
          <p:cNvPr id="6" name="TextBox 5">
            <a:extLst>
              <a:ext uri="{FF2B5EF4-FFF2-40B4-BE49-F238E27FC236}">
                <a16:creationId xmlns:a16="http://schemas.microsoft.com/office/drawing/2014/main" id="{AED2032E-4560-4875-9EC8-C85B9DAA9D22}"/>
              </a:ext>
            </a:extLst>
          </p:cNvPr>
          <p:cNvSpPr txBox="1"/>
          <p:nvPr/>
        </p:nvSpPr>
        <p:spPr>
          <a:xfrm>
            <a:off x="502024" y="1978548"/>
            <a:ext cx="453614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Q1/2022 Build the DAO</a:t>
            </a:r>
          </a:p>
          <a:p>
            <a:pPr algn="l">
              <a:buFont typeface="Arial" panose="020B0604020202020204" pitchFamily="34" charset="0"/>
              <a:buChar char="•"/>
            </a:pPr>
            <a:r>
              <a:rPr lang="en-US" b="0" i="0">
                <a:solidFill>
                  <a:schemeClr val="tx2"/>
                </a:solidFill>
                <a:effectLst/>
              </a:rPr>
              <a:t>Create Whitepaper, Website, Media presence, CI</a:t>
            </a:r>
          </a:p>
          <a:p>
            <a:pPr algn="l">
              <a:buFont typeface="Arial" panose="020B0604020202020204" pitchFamily="34" charset="0"/>
              <a:buChar char="•"/>
            </a:pPr>
            <a:r>
              <a:rPr lang="en-US" b="0" i="0">
                <a:solidFill>
                  <a:schemeClr val="tx2"/>
                </a:solidFill>
                <a:effectLst/>
              </a:rPr>
              <a:t>Define collaborators and partners (DAO infrastructure, health data tech)</a:t>
            </a:r>
          </a:p>
          <a:p>
            <a:pPr algn="l">
              <a:buFont typeface="Arial" panose="020B0604020202020204" pitchFamily="34" charset="0"/>
              <a:buChar char="•"/>
            </a:pPr>
            <a:r>
              <a:rPr lang="en-US" b="0" i="0">
                <a:solidFill>
                  <a:schemeClr val="tx2"/>
                </a:solidFill>
                <a:effectLst/>
              </a:rPr>
              <a:t>Setup DAO architecture and infrastructure</a:t>
            </a:r>
          </a:p>
          <a:p>
            <a:pPr algn="l">
              <a:buFont typeface="Arial" panose="020B0604020202020204" pitchFamily="34" charset="0"/>
              <a:buChar char="•"/>
            </a:pPr>
            <a:r>
              <a:rPr lang="en-US" b="0" i="0">
                <a:solidFill>
                  <a:schemeClr val="tx2"/>
                </a:solidFill>
                <a:effectLst/>
              </a:rPr>
              <a:t>Build community, social media content</a:t>
            </a:r>
          </a:p>
          <a:p>
            <a:pPr algn="l">
              <a:buFont typeface="Arial" panose="020B0604020202020204" pitchFamily="34" charset="0"/>
              <a:buChar char="•"/>
            </a:pPr>
            <a:r>
              <a:rPr lang="en-US" b="0" i="0">
                <a:solidFill>
                  <a:schemeClr val="tx2"/>
                </a:solidFill>
                <a:effectLst/>
              </a:rPr>
              <a:t>Fundraising phase (Genesis)</a:t>
            </a:r>
          </a:p>
        </p:txBody>
      </p:sp>
      <p:sp>
        <p:nvSpPr>
          <p:cNvPr id="8" name="TextBox 7">
            <a:extLst>
              <a:ext uri="{FF2B5EF4-FFF2-40B4-BE49-F238E27FC236}">
                <a16:creationId xmlns:a16="http://schemas.microsoft.com/office/drawing/2014/main" id="{92F37C54-CE3A-45FE-BC83-F6E4EC808CE8}"/>
              </a:ext>
            </a:extLst>
          </p:cNvPr>
          <p:cNvSpPr txBox="1"/>
          <p:nvPr/>
        </p:nvSpPr>
        <p:spPr>
          <a:xfrm>
            <a:off x="502024" y="4304767"/>
            <a:ext cx="453614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2000" b="1" i="0">
                <a:solidFill>
                  <a:schemeClr val="tx2"/>
                </a:solidFill>
                <a:effectLst/>
              </a:rPr>
              <a:t>Q2/2022 Minimal Viable Product (MVP)</a:t>
            </a:r>
          </a:p>
          <a:p>
            <a:pPr algn="l">
              <a:buFont typeface="Arial" panose="020B0604020202020204" pitchFamily="34" charset="0"/>
              <a:buChar char="•"/>
            </a:pPr>
            <a:r>
              <a:rPr lang="en-US" b="0" i="0">
                <a:solidFill>
                  <a:schemeClr val="tx2"/>
                </a:solidFill>
                <a:effectLst/>
              </a:rPr>
              <a:t>Collaborators vote for core features</a:t>
            </a:r>
          </a:p>
          <a:p>
            <a:pPr algn="l">
              <a:buFont typeface="Arial" panose="020B0604020202020204" pitchFamily="34" charset="0"/>
              <a:buChar char="•"/>
            </a:pPr>
            <a:r>
              <a:rPr lang="en-US" b="0" i="0">
                <a:solidFill>
                  <a:schemeClr val="tx2"/>
                </a:solidFill>
                <a:effectLst/>
              </a:rPr>
              <a:t>Build MVP alongside use in showcase trial</a:t>
            </a:r>
          </a:p>
          <a:p>
            <a:pPr algn="l">
              <a:buFont typeface="Arial" panose="020B0604020202020204" pitchFamily="34" charset="0"/>
              <a:buChar char="•"/>
            </a:pPr>
            <a:r>
              <a:rPr lang="en-US" b="0" i="0">
                <a:solidFill>
                  <a:schemeClr val="tx2"/>
                </a:solidFill>
                <a:effectLst/>
              </a:rPr>
              <a:t>Closed Testing with collaborators</a:t>
            </a:r>
          </a:p>
          <a:p>
            <a:pPr algn="l">
              <a:buFont typeface="Arial" panose="020B0604020202020204" pitchFamily="34" charset="0"/>
              <a:buChar char="•"/>
            </a:pPr>
            <a:r>
              <a:rPr lang="en-US" b="0" i="0">
                <a:solidFill>
                  <a:schemeClr val="tx2"/>
                </a:solidFill>
                <a:effectLst/>
              </a:rPr>
              <a:t>Release V1 of the Software Framework</a:t>
            </a:r>
          </a:p>
          <a:p>
            <a:pPr algn="l">
              <a:buFont typeface="Arial" panose="020B0604020202020204" pitchFamily="34" charset="0"/>
              <a:buChar char="•"/>
            </a:pPr>
            <a:r>
              <a:rPr lang="en-US" b="0" i="0">
                <a:solidFill>
                  <a:schemeClr val="tx2"/>
                </a:solidFill>
                <a:effectLst/>
              </a:rPr>
              <a:t>Open Testing with partners</a:t>
            </a:r>
          </a:p>
        </p:txBody>
      </p:sp>
      <p:sp>
        <p:nvSpPr>
          <p:cNvPr id="10" name="TextBox 9">
            <a:extLst>
              <a:ext uri="{FF2B5EF4-FFF2-40B4-BE49-F238E27FC236}">
                <a16:creationId xmlns:a16="http://schemas.microsoft.com/office/drawing/2014/main" id="{B678B2C9-1447-4484-B1B6-0960CAB39D48}"/>
              </a:ext>
            </a:extLst>
          </p:cNvPr>
          <p:cNvSpPr txBox="1"/>
          <p:nvPr/>
        </p:nvSpPr>
        <p:spPr>
          <a:xfrm>
            <a:off x="5888915" y="1906831"/>
            <a:ext cx="506954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Q3/2022 Integration and Testing</a:t>
            </a:r>
          </a:p>
          <a:p>
            <a:pPr algn="l">
              <a:buFont typeface="Arial" panose="020B0604020202020204" pitchFamily="34" charset="0"/>
              <a:buChar char="•"/>
            </a:pPr>
            <a:r>
              <a:rPr lang="en-US" b="0" i="0">
                <a:solidFill>
                  <a:schemeClr val="tx2"/>
                </a:solidFill>
                <a:effectLst/>
              </a:rPr>
              <a:t>Integrate with other tech architecture (storage providers, data marketplaces, analysis software, etc.. )</a:t>
            </a:r>
          </a:p>
          <a:p>
            <a:pPr algn="l">
              <a:buFont typeface="Arial" panose="020B0604020202020204" pitchFamily="34" charset="0"/>
              <a:buChar char="•"/>
            </a:pPr>
            <a:r>
              <a:rPr lang="en-US" b="0" i="0">
                <a:solidFill>
                  <a:schemeClr val="tx2"/>
                </a:solidFill>
                <a:effectLst/>
              </a:rPr>
              <a:t>Integrate with operating health data standards and Electronic Health Record</a:t>
            </a:r>
          </a:p>
          <a:p>
            <a:pPr algn="l">
              <a:buFont typeface="Arial" panose="020B0604020202020204" pitchFamily="34" charset="0"/>
              <a:buChar char="•"/>
            </a:pPr>
            <a:r>
              <a:rPr lang="en-US" b="0" i="0">
                <a:solidFill>
                  <a:schemeClr val="tx2"/>
                </a:solidFill>
                <a:effectLst/>
              </a:rPr>
              <a:t>Build showcase plugins</a:t>
            </a:r>
          </a:p>
          <a:p>
            <a:pPr algn="l">
              <a:buFont typeface="Arial" panose="020B0604020202020204" pitchFamily="34" charset="0"/>
              <a:buChar char="•"/>
            </a:pPr>
            <a:r>
              <a:rPr lang="en-US" b="0" i="0">
                <a:solidFill>
                  <a:schemeClr val="tx2"/>
                </a:solidFill>
                <a:effectLst/>
              </a:rPr>
              <a:t>Release V2 of the Software Framework</a:t>
            </a:r>
          </a:p>
          <a:p>
            <a:pPr algn="l">
              <a:buFont typeface="Arial" panose="020B0604020202020204" pitchFamily="34" charset="0"/>
              <a:buChar char="•"/>
            </a:pPr>
            <a:r>
              <a:rPr lang="en-US" b="0" i="0">
                <a:solidFill>
                  <a:schemeClr val="tx2"/>
                </a:solidFill>
                <a:effectLst/>
              </a:rPr>
              <a:t>Promote broader usage</a:t>
            </a:r>
          </a:p>
        </p:txBody>
      </p:sp>
      <p:sp>
        <p:nvSpPr>
          <p:cNvPr id="11" name="Title 10">
            <a:extLst>
              <a:ext uri="{FF2B5EF4-FFF2-40B4-BE49-F238E27FC236}">
                <a16:creationId xmlns:a16="http://schemas.microsoft.com/office/drawing/2014/main" id="{D0594676-A267-4180-929E-0997EE3748D6}"/>
              </a:ext>
            </a:extLst>
          </p:cNvPr>
          <p:cNvSpPr>
            <a:spLocks noGrp="1"/>
          </p:cNvSpPr>
          <p:nvPr>
            <p:ph type="title"/>
          </p:nvPr>
        </p:nvSpPr>
        <p:spPr>
          <a:xfrm>
            <a:off x="2460432" y="317649"/>
            <a:ext cx="6633028" cy="1294288"/>
          </a:xfrm>
        </p:spPr>
        <p:txBody>
          <a:bodyPr>
            <a:normAutofit fontScale="90000"/>
          </a:bodyPr>
          <a:lstStyle/>
          <a:p>
            <a:pPr algn="ctr"/>
            <a:r>
              <a:rPr lang="en-US" sz="10700" dirty="0">
                <a:latin typeface="Abadi" panose="020B0604020104020204" pitchFamily="34" charset="0"/>
              </a:rPr>
              <a:t>Roadmap</a:t>
            </a:r>
            <a:endParaRPr lang="en-US" dirty="0">
              <a:latin typeface="Abadi" panose="020B0604020104020204" pitchFamily="34" charset="0"/>
            </a:endParaRPr>
          </a:p>
        </p:txBody>
      </p:sp>
    </p:spTree>
    <p:extLst>
      <p:ext uri="{BB962C8B-B14F-4D97-AF65-F5344CB8AC3E}">
        <p14:creationId xmlns:p14="http://schemas.microsoft.com/office/powerpoint/2010/main" val="376855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66B4BE-AC40-4066-8AA4-5A67016B5550}"/>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ln w="0"/>
                <a:solidFill>
                  <a:schemeClr val="tx1">
                    <a:lumMod val="85000"/>
                    <a:lumOff val="15000"/>
                  </a:schemeClr>
                </a:solidFill>
              </a:rPr>
              <a:t>THE END</a:t>
            </a:r>
            <a:endParaRPr lang="en-US" sz="8000">
              <a:solidFill>
                <a:schemeClr val="tx1">
                  <a:lumMod val="85000"/>
                  <a:lumOff val="15000"/>
                </a:schemeClr>
              </a:solidFill>
            </a:endParaRPr>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01" name="Straight Connector 10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83171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59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a:solidFill>
                  <a:schemeClr val="tx2"/>
                </a:solidFill>
                <a:latin typeface="+mj-lt"/>
                <a:ea typeface="+mj-ea"/>
                <a:cs typeface="+mj-cs"/>
              </a:rPr>
              <a:t>Appendix</a:t>
            </a:r>
          </a:p>
        </p:txBody>
      </p:sp>
    </p:spTree>
    <p:extLst>
      <p:ext uri="{BB962C8B-B14F-4D97-AF65-F5344CB8AC3E}">
        <p14:creationId xmlns:p14="http://schemas.microsoft.com/office/powerpoint/2010/main" val="1985458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487203" y="4143841"/>
            <a:ext cx="2065599" cy="1843399"/>
          </a:xfrm>
          <a:prstGeom prst="rect">
            <a:avLst/>
          </a:prstGeom>
        </p:spPr>
      </p:pic>
      <p:pic>
        <p:nvPicPr>
          <p:cNvPr id="2050" name="Picture 2" descr="The global healthcare platform landscape">
            <a:extLst>
              <a:ext uri="{FF2B5EF4-FFF2-40B4-BE49-F238E27FC236}">
                <a16:creationId xmlns:a16="http://schemas.microsoft.com/office/drawing/2014/main" id="{90149F6B-BD63-40FA-99F5-2A741B18F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73" y="0"/>
            <a:ext cx="7304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5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Health 150: The Digital Health Startups Transforming the Future of  Healthcare | CB Insights Research">
            <a:extLst>
              <a:ext uri="{FF2B5EF4-FFF2-40B4-BE49-F238E27FC236}">
                <a16:creationId xmlns:a16="http://schemas.microsoft.com/office/drawing/2014/main" id="{0277CEEB-140D-4C58-BE4D-7FEA857F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6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10;&#10;Description automatically generated">
            <a:extLst>
              <a:ext uri="{FF2B5EF4-FFF2-40B4-BE49-F238E27FC236}">
                <a16:creationId xmlns:a16="http://schemas.microsoft.com/office/drawing/2014/main" id="{C935E448-36E0-4B0C-81DA-5166A6014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267" y="643467"/>
            <a:ext cx="6495466" cy="5050225"/>
          </a:xfrm>
          <a:prstGeom prst="rect">
            <a:avLst/>
          </a:prstGeom>
        </p:spPr>
      </p:pic>
    </p:spTree>
    <p:extLst>
      <p:ext uri="{BB962C8B-B14F-4D97-AF65-F5344CB8AC3E}">
        <p14:creationId xmlns:p14="http://schemas.microsoft.com/office/powerpoint/2010/main" val="199293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06531E-5E9C-4C2F-BFB7-29C53771B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9262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15">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dirty="0">
                <a:solidFill>
                  <a:schemeClr val="tx2"/>
                </a:solidFill>
                <a:latin typeface="+mj-lt"/>
                <a:ea typeface="+mj-ea"/>
                <a:cs typeface="+mj-cs"/>
              </a:rPr>
              <a:t>Why is this necessary?</a:t>
            </a:r>
          </a:p>
        </p:txBody>
      </p:sp>
      <p:cxnSp>
        <p:nvCxnSpPr>
          <p:cNvPr id="40" name="Straight Connector 17">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41" name="Rectangle 19">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026622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32D486C1-D8BD-473D-BD21-C342A02D0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9589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text, application&#10;&#10;Description automatically generated">
            <a:extLst>
              <a:ext uri="{FF2B5EF4-FFF2-40B4-BE49-F238E27FC236}">
                <a16:creationId xmlns:a16="http://schemas.microsoft.com/office/drawing/2014/main" id="{E74BC0E0-EFB7-4165-B701-FD0EB82C5021}"/>
              </a:ext>
            </a:extLst>
          </p:cNvPr>
          <p:cNvPicPr>
            <a:picLocks noChangeAspect="1"/>
          </p:cNvPicPr>
          <p:nvPr/>
        </p:nvPicPr>
        <p:blipFill rotWithShape="1">
          <a:blip r:embed="rId3"/>
          <a:srcRect l="3197" r="3913" b="-1"/>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41A6F43C-C2DC-4FFA-80FB-55AF89F2CA45}"/>
              </a:ext>
            </a:extLst>
          </p:cNvPr>
          <p:cNvPicPr>
            <a:picLocks noChangeAspect="1"/>
          </p:cNvPicPr>
          <p:nvPr/>
        </p:nvPicPr>
        <p:blipFill rotWithShape="1">
          <a:blip r:embed="rId4"/>
          <a:srcRect l="9045" t="2165" r="9045" b="2165"/>
          <a:stretch/>
        </p:blipFill>
        <p:spPr>
          <a:xfrm>
            <a:off x="0" y="0"/>
            <a:ext cx="12188825" cy="6857990"/>
          </a:xfrm>
          <a:prstGeom prst="rect">
            <a:avLst/>
          </a:prstGeom>
        </p:spPr>
      </p:pic>
    </p:spTree>
    <p:extLst>
      <p:ext uri="{BB962C8B-B14F-4D97-AF65-F5344CB8AC3E}">
        <p14:creationId xmlns:p14="http://schemas.microsoft.com/office/powerpoint/2010/main" val="2683947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2C80D000-D1CD-4863-97C7-EB8AC67CBA7D}"/>
              </a:ext>
            </a:extLst>
          </p:cNvPr>
          <p:cNvPicPr>
            <a:picLocks noChangeAspect="1"/>
          </p:cNvPicPr>
          <p:nvPr/>
        </p:nvPicPr>
        <p:blipFill rotWithShape="1">
          <a:blip r:embed="rId3"/>
          <a:srcRect l="2578" t="4386" r="4638" b="7898"/>
          <a:stretch/>
        </p:blipFill>
        <p:spPr>
          <a:xfrm>
            <a:off x="0" y="0"/>
            <a:ext cx="12192000" cy="6858000"/>
          </a:xfrm>
          <a:prstGeom prst="rect">
            <a:avLst/>
          </a:prstGeom>
        </p:spPr>
      </p:pic>
    </p:spTree>
    <p:extLst>
      <p:ext uri="{BB962C8B-B14F-4D97-AF65-F5344CB8AC3E}">
        <p14:creationId xmlns:p14="http://schemas.microsoft.com/office/powerpoint/2010/main" val="3178785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BBAF4C1E-58C8-4C52-A463-070F3416DF69}"/>
              </a:ext>
            </a:extLst>
          </p:cNvPr>
          <p:cNvPicPr>
            <a:picLocks noChangeAspect="1"/>
          </p:cNvPicPr>
          <p:nvPr/>
        </p:nvPicPr>
        <p:blipFill rotWithShape="1">
          <a:blip r:embed="rId3"/>
          <a:srcRect b="443"/>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1AC502C3-BD6D-47D4-A73C-B0F13C036C4E}"/>
              </a:ext>
            </a:extLst>
          </p:cNvPr>
          <p:cNvPicPr>
            <a:picLocks noChangeAspect="1"/>
          </p:cNvPicPr>
          <p:nvPr/>
        </p:nvPicPr>
        <p:blipFill rotWithShape="1">
          <a:blip r:embed="rId4"/>
          <a:srcRect l="5199" t="2061" r="7316" b="5169"/>
          <a:stretch/>
        </p:blipFill>
        <p:spPr>
          <a:xfrm>
            <a:off x="0" y="0"/>
            <a:ext cx="12188825" cy="6858000"/>
          </a:xfrm>
          <a:prstGeom prst="rect">
            <a:avLst/>
          </a:prstGeom>
        </p:spPr>
      </p:pic>
    </p:spTree>
    <p:extLst>
      <p:ext uri="{BB962C8B-B14F-4D97-AF65-F5344CB8AC3E}">
        <p14:creationId xmlns:p14="http://schemas.microsoft.com/office/powerpoint/2010/main" val="747371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CE5B7108-8B24-4E6F-A65C-A606F337C7D8}"/>
              </a:ext>
            </a:extLst>
          </p:cNvPr>
          <p:cNvPicPr>
            <a:picLocks noChangeAspect="1"/>
          </p:cNvPicPr>
          <p:nvPr/>
        </p:nvPicPr>
        <p:blipFill rotWithShape="1">
          <a:blip r:embed="rId3"/>
          <a:srcRect b="443"/>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8C6BA437-B8D1-4E16-87A6-209A16DC565B}"/>
              </a:ext>
            </a:extLst>
          </p:cNvPr>
          <p:cNvPicPr>
            <a:picLocks noChangeAspect="1"/>
          </p:cNvPicPr>
          <p:nvPr/>
        </p:nvPicPr>
        <p:blipFill rotWithShape="1">
          <a:blip r:embed="rId4"/>
          <a:srcRect l="4873" t="2449" r="2473"/>
          <a:stretch/>
        </p:blipFill>
        <p:spPr>
          <a:xfrm>
            <a:off x="-3154" y="0"/>
            <a:ext cx="12191980" cy="6858000"/>
          </a:xfrm>
          <a:prstGeom prst="rect">
            <a:avLst/>
          </a:prstGeom>
        </p:spPr>
      </p:pic>
    </p:spTree>
    <p:extLst>
      <p:ext uri="{BB962C8B-B14F-4D97-AF65-F5344CB8AC3E}">
        <p14:creationId xmlns:p14="http://schemas.microsoft.com/office/powerpoint/2010/main" val="1622182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Graphical user interface, application, website&#10;&#10;Description automatically generated">
            <a:extLst>
              <a:ext uri="{FF2B5EF4-FFF2-40B4-BE49-F238E27FC236}">
                <a16:creationId xmlns:a16="http://schemas.microsoft.com/office/drawing/2014/main" id="{FEE8C9E1-6F72-471B-A858-28F05BAC7A80}"/>
              </a:ext>
            </a:extLst>
          </p:cNvPr>
          <p:cNvPicPr>
            <a:picLocks noChangeAspect="1"/>
          </p:cNvPicPr>
          <p:nvPr/>
        </p:nvPicPr>
        <p:blipFill rotWithShape="1">
          <a:blip r:embed="rId3"/>
          <a:srcRect l="-26" r="26" b="5858"/>
          <a:stretch/>
        </p:blipFill>
        <p:spPr>
          <a:xfrm>
            <a:off x="-3144" y="10"/>
            <a:ext cx="12191970" cy="6857990"/>
          </a:xfrm>
          <a:prstGeom prst="rect">
            <a:avLst/>
          </a:prstGeom>
        </p:spPr>
      </p:pic>
    </p:spTree>
    <p:extLst>
      <p:ext uri="{BB962C8B-B14F-4D97-AF65-F5344CB8AC3E}">
        <p14:creationId xmlns:p14="http://schemas.microsoft.com/office/powerpoint/2010/main" val="1903912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AA3E4064-0223-45CC-9079-99FFCC94E96F}"/>
              </a:ext>
            </a:extLst>
          </p:cNvPr>
          <p:cNvPicPr>
            <a:picLocks noChangeAspect="1"/>
          </p:cNvPicPr>
          <p:nvPr/>
        </p:nvPicPr>
        <p:blipFill rotWithShape="1">
          <a:blip r:embed="rId3"/>
          <a:srcRect t="1" b="4431"/>
          <a:stretch/>
        </p:blipFill>
        <p:spPr>
          <a:xfrm>
            <a:off x="5659437" y="254000"/>
            <a:ext cx="6105525" cy="2475992"/>
          </a:xfrm>
          <a:prstGeom prst="rect">
            <a:avLst/>
          </a:prstGeom>
        </p:spPr>
      </p:pic>
      <p:sp>
        <p:nvSpPr>
          <p:cNvPr id="10" name="Rectangle 9">
            <a:extLst>
              <a:ext uri="{FF2B5EF4-FFF2-40B4-BE49-F238E27FC236}">
                <a16:creationId xmlns:a16="http://schemas.microsoft.com/office/drawing/2014/main" id="{775EF79B-397A-4218-AE34-3813D91803B6}"/>
              </a:ext>
            </a:extLst>
          </p:cNvPr>
          <p:cNvSpPr/>
          <p:nvPr/>
        </p:nvSpPr>
        <p:spPr>
          <a:xfrm>
            <a:off x="-190500" y="-127000"/>
            <a:ext cx="12750800" cy="7073900"/>
          </a:xfrm>
          <a:prstGeom prst="rect">
            <a:avLst/>
          </a:prstGeom>
          <a:solidFill>
            <a:srgbClr val="1311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2B0C2F2-9FF3-4E80-A188-6DA1881328F0}"/>
              </a:ext>
            </a:extLst>
          </p:cNvPr>
          <p:cNvPicPr>
            <a:picLocks noChangeAspect="1"/>
          </p:cNvPicPr>
          <p:nvPr/>
        </p:nvPicPr>
        <p:blipFill>
          <a:blip r:embed="rId4"/>
          <a:stretch>
            <a:fillRect/>
          </a:stretch>
        </p:blipFill>
        <p:spPr>
          <a:xfrm>
            <a:off x="7183141" y="19673"/>
            <a:ext cx="5005699" cy="2183130"/>
          </a:xfrm>
          <a:prstGeom prst="rect">
            <a:avLst/>
          </a:prstGeom>
        </p:spPr>
      </p:pic>
      <p:pic>
        <p:nvPicPr>
          <p:cNvPr id="16" name="Picture 15">
            <a:extLst>
              <a:ext uri="{FF2B5EF4-FFF2-40B4-BE49-F238E27FC236}">
                <a16:creationId xmlns:a16="http://schemas.microsoft.com/office/drawing/2014/main" id="{1E590F89-FC1A-4CE1-AD75-9109ECABAE5F}"/>
              </a:ext>
            </a:extLst>
          </p:cNvPr>
          <p:cNvPicPr>
            <a:picLocks noChangeAspect="1"/>
          </p:cNvPicPr>
          <p:nvPr/>
        </p:nvPicPr>
        <p:blipFill>
          <a:blip r:embed="rId5"/>
          <a:stretch>
            <a:fillRect/>
          </a:stretch>
        </p:blipFill>
        <p:spPr>
          <a:xfrm>
            <a:off x="7183141" y="2148781"/>
            <a:ext cx="5005699" cy="2280015"/>
          </a:xfrm>
          <a:prstGeom prst="rect">
            <a:avLst/>
          </a:prstGeom>
        </p:spPr>
      </p:pic>
      <p:pic>
        <p:nvPicPr>
          <p:cNvPr id="18" name="Picture 17">
            <a:extLst>
              <a:ext uri="{FF2B5EF4-FFF2-40B4-BE49-F238E27FC236}">
                <a16:creationId xmlns:a16="http://schemas.microsoft.com/office/drawing/2014/main" id="{699DB895-4524-468B-AF53-711FC720BFCF}"/>
              </a:ext>
            </a:extLst>
          </p:cNvPr>
          <p:cNvPicPr>
            <a:picLocks noChangeAspect="1"/>
          </p:cNvPicPr>
          <p:nvPr/>
        </p:nvPicPr>
        <p:blipFill>
          <a:blip r:embed="rId6"/>
          <a:stretch>
            <a:fillRect/>
          </a:stretch>
        </p:blipFill>
        <p:spPr>
          <a:xfrm>
            <a:off x="7183141" y="4468615"/>
            <a:ext cx="5041460" cy="2187680"/>
          </a:xfrm>
          <a:prstGeom prst="rect">
            <a:avLst/>
          </a:prstGeom>
        </p:spPr>
      </p:pic>
      <p:sp>
        <p:nvSpPr>
          <p:cNvPr id="19" name="TextBox 18">
            <a:extLst>
              <a:ext uri="{FF2B5EF4-FFF2-40B4-BE49-F238E27FC236}">
                <a16:creationId xmlns:a16="http://schemas.microsoft.com/office/drawing/2014/main" id="{4AA6A6CE-CFB1-4D16-968C-FB4904B23A3B}"/>
              </a:ext>
            </a:extLst>
          </p:cNvPr>
          <p:cNvSpPr txBox="1"/>
          <p:nvPr/>
        </p:nvSpPr>
        <p:spPr>
          <a:xfrm>
            <a:off x="1603071" y="1615189"/>
            <a:ext cx="5005699" cy="3046988"/>
          </a:xfrm>
          <a:prstGeom prst="rect">
            <a:avLst/>
          </a:prstGeom>
          <a:noFill/>
        </p:spPr>
        <p:txBody>
          <a:bodyPr wrap="square" rtlCol="0">
            <a:spAutoFit/>
          </a:bodyPr>
          <a:lstStyle/>
          <a:p>
            <a:r>
              <a:rPr lang="en-US" sz="9600" dirty="0">
                <a:solidFill>
                  <a:schemeClr val="bg1"/>
                </a:solidFill>
                <a:latin typeface="THICCCBOI" panose="00000800000000000000" pitchFamily="2" charset="0"/>
              </a:rPr>
              <a:t>How it works</a:t>
            </a:r>
          </a:p>
        </p:txBody>
      </p:sp>
    </p:spTree>
    <p:extLst>
      <p:ext uri="{BB962C8B-B14F-4D97-AF65-F5344CB8AC3E}">
        <p14:creationId xmlns:p14="http://schemas.microsoft.com/office/powerpoint/2010/main" val="1319121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B5B1DBD6-294E-4948-B75F-6D62AD75EF6B}"/>
              </a:ext>
            </a:extLst>
          </p:cNvPr>
          <p:cNvPicPr>
            <a:picLocks noChangeAspect="1"/>
          </p:cNvPicPr>
          <p:nvPr/>
        </p:nvPicPr>
        <p:blipFill rotWithShape="1">
          <a:blip r:embed="rId3"/>
          <a:srcRect b="2598"/>
          <a:stretch/>
        </p:blipFill>
        <p:spPr>
          <a:xfrm>
            <a:off x="-654753" y="-456946"/>
            <a:ext cx="13816694" cy="7771892"/>
          </a:xfrm>
          <a:prstGeom prst="rect">
            <a:avLst/>
          </a:prstGeom>
        </p:spPr>
      </p:pic>
    </p:spTree>
    <p:extLst>
      <p:ext uri="{BB962C8B-B14F-4D97-AF65-F5344CB8AC3E}">
        <p14:creationId xmlns:p14="http://schemas.microsoft.com/office/powerpoint/2010/main" val="3736123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Background pattern&#10;&#10;Description automatically generated">
            <a:extLst>
              <a:ext uri="{FF2B5EF4-FFF2-40B4-BE49-F238E27FC236}">
                <a16:creationId xmlns:a16="http://schemas.microsoft.com/office/drawing/2014/main" id="{659A9015-2F1E-4669-AA83-D06AD6B42E0C}"/>
              </a:ext>
            </a:extLst>
          </p:cNvPr>
          <p:cNvPicPr>
            <a:picLocks noChangeAspect="1"/>
          </p:cNvPicPr>
          <p:nvPr/>
        </p:nvPicPr>
        <p:blipFill rotWithShape="1">
          <a:blip r:embed="rId2">
            <a:extLst>
              <a:ext uri="{28A0092B-C50C-407E-A947-70E740481C1C}">
                <a14:useLocalDpi xmlns:a14="http://schemas.microsoft.com/office/drawing/2010/main" val="0"/>
              </a:ext>
            </a:extLst>
          </a:blip>
          <a:srcRect t="23729"/>
          <a:stretch/>
        </p:blipFill>
        <p:spPr>
          <a:xfrm>
            <a:off x="20" y="10"/>
            <a:ext cx="12191980" cy="6857990"/>
          </a:xfrm>
          <a:prstGeom prst="rect">
            <a:avLst/>
          </a:prstGeom>
        </p:spPr>
      </p:pic>
    </p:spTree>
    <p:extLst>
      <p:ext uri="{BB962C8B-B14F-4D97-AF65-F5344CB8AC3E}">
        <p14:creationId xmlns:p14="http://schemas.microsoft.com/office/powerpoint/2010/main" val="1965531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04870" y="50928"/>
            <a:ext cx="11436981" cy="1446550"/>
          </a:xfrm>
          <a:prstGeom prst="rect">
            <a:avLst/>
          </a:prstGeom>
          <a:noFill/>
        </p:spPr>
        <p:txBody>
          <a:bodyPr wrap="square" rtlCol="0">
            <a:spAutoFit/>
          </a:bodyPr>
          <a:lstStyle/>
          <a:p>
            <a:pPr algn="ctr"/>
            <a:r>
              <a:rPr lang="en-US" sz="4400" b="1" dirty="0">
                <a:solidFill>
                  <a:srgbClr val="216FD4"/>
                </a:solidFill>
                <a:latin typeface="Nexa Light" panose="02000000000000000000" pitchFamily="50" charset="0"/>
                <a:cs typeface="Lao UI" panose="020B0502040204020203" pitchFamily="34" charset="0"/>
              </a:rPr>
              <a:t>2 BILLION PEOPLE ARE SUFFERING FROM CHRONIC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938992"/>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Autoimmune Diseases</a:t>
            </a:r>
          </a:p>
          <a:p>
            <a:pPr algn="ctr"/>
            <a:r>
              <a:rPr lang="en-US" sz="2400">
                <a:solidFill>
                  <a:srgbClr val="EAEAEA"/>
                </a:solidFill>
                <a:latin typeface="Nexa Light" panose="02000000000000000000" pitchFamily="50" charset="0"/>
              </a:rPr>
              <a:t>448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
        <p:nvSpPr>
          <p:cNvPr id="9" name="Oval 8"/>
          <p:cNvSpPr/>
          <p:nvPr/>
        </p:nvSpPr>
        <p:spPr>
          <a:xfrm>
            <a:off x="344731" y="359446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8820" y="3822728"/>
            <a:ext cx="1300388" cy="707886"/>
          </a:xfrm>
          <a:prstGeom prst="rect">
            <a:avLst/>
          </a:prstGeom>
          <a:noFill/>
        </p:spPr>
        <p:txBody>
          <a:bodyPr wrap="square" rtlCol="0">
            <a:spAutoFit/>
          </a:bodyPr>
          <a:lstStyle/>
          <a:p>
            <a:pPr algn="ctr"/>
            <a:r>
              <a:rPr lang="en-US" sz="2000" dirty="0">
                <a:solidFill>
                  <a:srgbClr val="EAEAEA"/>
                </a:solidFill>
                <a:latin typeface="Nexa Light" panose="02000000000000000000" pitchFamily="50" charset="0"/>
              </a:rPr>
              <a:t>Crohn’s Disease</a:t>
            </a:r>
            <a:endParaRPr lang="en-US" sz="1400" dirty="0">
              <a:solidFill>
                <a:srgbClr val="EAEAEA"/>
              </a:solidFill>
              <a:latin typeface="Nexa Light" panose="02000000000000000000" pitchFamily="50" charset="0"/>
            </a:endParaRPr>
          </a:p>
        </p:txBody>
      </p:sp>
      <p:sp>
        <p:nvSpPr>
          <p:cNvPr id="11" name="Oval 10"/>
          <p:cNvSpPr/>
          <p:nvPr/>
        </p:nvSpPr>
        <p:spPr>
          <a:xfrm>
            <a:off x="1408915" y="4915658"/>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373004" y="5338102"/>
            <a:ext cx="1300388" cy="307777"/>
          </a:xfrm>
          <a:prstGeom prst="rect">
            <a:avLst/>
          </a:prstGeom>
          <a:noFill/>
        </p:spPr>
        <p:txBody>
          <a:bodyPr wrap="square" rtlCol="0">
            <a:spAutoFit/>
          </a:bodyPr>
          <a:lstStyle/>
          <a:p>
            <a:pPr algn="ctr"/>
            <a:r>
              <a:rPr lang="en-US" sz="1400">
                <a:solidFill>
                  <a:srgbClr val="EAEAEA"/>
                </a:solidFill>
                <a:latin typeface="Nexa Light" panose="02000000000000000000" pitchFamily="50" charset="0"/>
              </a:rPr>
              <a:t>Fibromyalgia</a:t>
            </a:r>
            <a:endParaRPr lang="en-US" sz="1050">
              <a:solidFill>
                <a:srgbClr val="EAEAEA"/>
              </a:solidFill>
              <a:latin typeface="Nexa Light" panose="02000000000000000000" pitchFamily="50" charset="0"/>
            </a:endParaRPr>
          </a:p>
        </p:txBody>
      </p:sp>
      <p:sp>
        <p:nvSpPr>
          <p:cNvPr id="18" name="Oval 17"/>
          <p:cNvSpPr/>
          <p:nvPr/>
        </p:nvSpPr>
        <p:spPr>
          <a:xfrm>
            <a:off x="3641939" y="4705295"/>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04749" y="4933356"/>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Multiple Sclerosis</a:t>
            </a:r>
            <a:endParaRPr lang="en-US" sz="1400">
              <a:solidFill>
                <a:srgbClr val="EAEAEA"/>
              </a:solidFill>
              <a:latin typeface="Nexa Light" panose="02000000000000000000" pitchFamily="50" charset="0"/>
            </a:endParaRPr>
          </a:p>
        </p:txBody>
      </p:sp>
      <p:sp>
        <p:nvSpPr>
          <p:cNvPr id="21" name="Oval 20"/>
          <p:cNvSpPr/>
          <p:nvPr/>
        </p:nvSpPr>
        <p:spPr>
          <a:xfrm>
            <a:off x="758721" y="1802120"/>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34127" y="2200757"/>
            <a:ext cx="1300388" cy="400110"/>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Arthritis</a:t>
            </a:r>
            <a:endParaRPr lang="en-US" sz="1400">
              <a:solidFill>
                <a:srgbClr val="EAEAEA"/>
              </a:solidFill>
              <a:latin typeface="Nexa Light" panose="02000000000000000000" pitchFamily="50" charset="0"/>
            </a:endParaRPr>
          </a:p>
        </p:txBody>
      </p:sp>
      <p:sp>
        <p:nvSpPr>
          <p:cNvPr id="23" name="Oval 22"/>
          <p:cNvSpPr/>
          <p:nvPr/>
        </p:nvSpPr>
        <p:spPr>
          <a:xfrm>
            <a:off x="9156796" y="433345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128940" y="4761768"/>
            <a:ext cx="1300388" cy="338554"/>
          </a:xfrm>
          <a:prstGeom prst="rect">
            <a:avLst/>
          </a:prstGeom>
          <a:noFill/>
        </p:spPr>
        <p:txBody>
          <a:bodyPr wrap="square" rtlCol="0">
            <a:spAutoFit/>
          </a:bodyPr>
          <a:lstStyle/>
          <a:p>
            <a:pPr algn="ctr"/>
            <a:r>
              <a:rPr lang="en-US" sz="1600">
                <a:solidFill>
                  <a:srgbClr val="EAEAEA"/>
                </a:solidFill>
                <a:latin typeface="Nexa Light" panose="02000000000000000000" pitchFamily="50" charset="0"/>
              </a:rPr>
              <a:t>Depression</a:t>
            </a:r>
            <a:endParaRPr lang="en-US" sz="1100">
              <a:solidFill>
                <a:srgbClr val="EAEAEA"/>
              </a:solidFill>
              <a:latin typeface="Nexa Light" panose="02000000000000000000" pitchFamily="50" charset="0"/>
            </a:endParaRPr>
          </a:p>
        </p:txBody>
      </p:sp>
      <p:sp>
        <p:nvSpPr>
          <p:cNvPr id="25" name="Oval 24"/>
          <p:cNvSpPr/>
          <p:nvPr/>
        </p:nvSpPr>
        <p:spPr>
          <a:xfrm>
            <a:off x="7386441" y="5063674"/>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361682" y="5241045"/>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Anxiety Disorder</a:t>
            </a:r>
            <a:endParaRPr lang="en-US" sz="1400">
              <a:solidFill>
                <a:srgbClr val="EAEAEA"/>
              </a:solidFill>
              <a:latin typeface="Nexa Light" panose="02000000000000000000" pitchFamily="50" charset="0"/>
            </a:endParaRPr>
          </a:p>
        </p:txBody>
      </p:sp>
      <p:sp>
        <p:nvSpPr>
          <p:cNvPr id="27" name="Oval 26"/>
          <p:cNvSpPr/>
          <p:nvPr/>
        </p:nvSpPr>
        <p:spPr>
          <a:xfrm>
            <a:off x="9515423" y="2544079"/>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484236" y="277615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Bipolar Disorder</a:t>
            </a:r>
            <a:endParaRPr lang="en-US" sz="1400">
              <a:solidFill>
                <a:srgbClr val="EAEAEA"/>
              </a:solidFill>
              <a:latin typeface="Nexa Light" panose="02000000000000000000" pitchFamily="50" charset="0"/>
            </a:endParaRPr>
          </a:p>
        </p:txBody>
      </p:sp>
      <p:sp>
        <p:nvSpPr>
          <p:cNvPr id="29" name="Oval 28">
            <a:extLst>
              <a:ext uri="{FF2B5EF4-FFF2-40B4-BE49-F238E27FC236}">
                <a16:creationId xmlns:a16="http://schemas.microsoft.com/office/drawing/2014/main" id="{0BDFBB32-B97C-4A16-ABF6-EF9BBED01B5A}"/>
              </a:ext>
            </a:extLst>
          </p:cNvPr>
          <p:cNvSpPr/>
          <p:nvPr/>
        </p:nvSpPr>
        <p:spPr>
          <a:xfrm>
            <a:off x="5791389" y="360260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B034D6A-38AC-4435-AF9A-D5CC4EF60F91}"/>
              </a:ext>
            </a:extLst>
          </p:cNvPr>
          <p:cNvSpPr txBox="1"/>
          <p:nvPr/>
        </p:nvSpPr>
        <p:spPr>
          <a:xfrm>
            <a:off x="5764808" y="3902903"/>
            <a:ext cx="1300388" cy="646331"/>
          </a:xfrm>
          <a:prstGeom prst="rect">
            <a:avLst/>
          </a:prstGeom>
          <a:noFill/>
        </p:spPr>
        <p:txBody>
          <a:bodyPr wrap="square" rtlCol="0">
            <a:spAutoFit/>
          </a:bodyPr>
          <a:lstStyle/>
          <a:p>
            <a:pPr algn="ctr"/>
            <a:r>
              <a:rPr lang="en-US" sz="1800">
                <a:solidFill>
                  <a:srgbClr val="EAEAEA"/>
                </a:solidFill>
                <a:latin typeface="Nexa Light" panose="02000000000000000000" pitchFamily="50" charset="0"/>
              </a:rPr>
              <a:t>Alzheimer’s Disease</a:t>
            </a:r>
          </a:p>
        </p:txBody>
      </p:sp>
      <p:sp>
        <p:nvSpPr>
          <p:cNvPr id="32" name="Oval 31">
            <a:extLst>
              <a:ext uri="{FF2B5EF4-FFF2-40B4-BE49-F238E27FC236}">
                <a16:creationId xmlns:a16="http://schemas.microsoft.com/office/drawing/2014/main" id="{DB3CCB56-79EB-4F0B-B341-15E589A7E99A}"/>
              </a:ext>
            </a:extLst>
          </p:cNvPr>
          <p:cNvSpPr/>
          <p:nvPr/>
        </p:nvSpPr>
        <p:spPr>
          <a:xfrm>
            <a:off x="4231028" y="220937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9468BF9-88A9-411B-83F6-69771CA2CB3C}"/>
              </a:ext>
            </a:extLst>
          </p:cNvPr>
          <p:cNvSpPr txBox="1"/>
          <p:nvPr/>
        </p:nvSpPr>
        <p:spPr>
          <a:xfrm>
            <a:off x="4205275" y="243763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Type 1 Diabetes</a:t>
            </a:r>
          </a:p>
        </p:txBody>
      </p:sp>
    </p:spTree>
    <p:custDataLst>
      <p:tags r:id="rId1"/>
    </p:custDataLst>
    <p:extLst>
      <p:ext uri="{BB962C8B-B14F-4D97-AF65-F5344CB8AC3E}">
        <p14:creationId xmlns:p14="http://schemas.microsoft.com/office/powerpoint/2010/main" val="37768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P spid="9" grpId="0" animBg="1"/>
      <p:bldP spid="10" grpId="0"/>
      <p:bldP spid="11" grpId="0" animBg="1"/>
      <p:bldP spid="12" grpId="0"/>
      <p:bldP spid="18" grpId="0" animBg="1"/>
      <p:bldP spid="20" grpId="0"/>
      <p:bldP spid="21" grpId="0" animBg="1"/>
      <p:bldP spid="22" grpId="0"/>
      <p:bldP spid="23" grpId="0" animBg="1"/>
      <p:bldP spid="24" grpId="0"/>
      <p:bldP spid="25" grpId="0" animBg="1"/>
      <p:bldP spid="26" grpId="0"/>
      <p:bldP spid="27" grpId="0" animBg="1"/>
      <p:bldP spid="28" grpId="0"/>
      <p:bldP spid="29" grpId="0" animBg="1"/>
      <p:bldP spid="30" grpId="0"/>
      <p:bldP spid="32" grpId="0" animBg="1"/>
      <p:bldP spid="3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Background pattern&#10;&#10;Description automatically generated">
            <a:extLst>
              <a:ext uri="{FF2B5EF4-FFF2-40B4-BE49-F238E27FC236}">
                <a16:creationId xmlns:a16="http://schemas.microsoft.com/office/drawing/2014/main" id="{659A9015-2F1E-4669-AA83-D06AD6B42E0C}"/>
              </a:ext>
            </a:extLst>
          </p:cNvPr>
          <p:cNvPicPr>
            <a:picLocks noChangeAspect="1"/>
          </p:cNvPicPr>
          <p:nvPr/>
        </p:nvPicPr>
        <p:blipFill rotWithShape="1">
          <a:blip r:embed="rId2">
            <a:extLst>
              <a:ext uri="{28A0092B-C50C-407E-A947-70E740481C1C}">
                <a14:useLocalDpi xmlns:a14="http://schemas.microsoft.com/office/drawing/2010/main" val="0"/>
              </a:ext>
            </a:extLst>
          </a:blip>
          <a:srcRect t="23729"/>
          <a:stretch/>
        </p:blipFill>
        <p:spPr>
          <a:xfrm>
            <a:off x="20" y="10"/>
            <a:ext cx="12191980" cy="6857990"/>
          </a:xfrm>
          <a:prstGeom prst="rect">
            <a:avLst/>
          </a:prstGeom>
        </p:spPr>
      </p:pic>
    </p:spTree>
    <p:extLst>
      <p:ext uri="{BB962C8B-B14F-4D97-AF65-F5344CB8AC3E}">
        <p14:creationId xmlns:p14="http://schemas.microsoft.com/office/powerpoint/2010/main" val="1687567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174303" y="2703689"/>
            <a:ext cx="2613005" cy="2336415"/>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a:latin typeface="Nexa Light" panose="02000000000000000000" pitchFamily="50" charset="0"/>
              </a:rPr>
              <a:t>Symptom Severity</a:t>
            </a:r>
          </a:p>
        </p:txBody>
      </p:sp>
      <p:sp>
        <p:nvSpPr>
          <p:cNvPr id="19" name="Rectangle 18"/>
          <p:cNvSpPr/>
          <p:nvPr/>
        </p:nvSpPr>
        <p:spPr>
          <a:xfrm>
            <a:off x="748145" y="790109"/>
            <a:ext cx="10681855"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Nexa Light" panose="02000000000000000000" pitchFamily="50" charset="0"/>
              </a:rPr>
              <a:t>The severity of most chronic diseases is influenced by hundreds of factors. </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19909190">
            <a:off x="2765954" y="47921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1" y="3864837"/>
            <a:ext cx="1880935" cy="2462485"/>
          </a:xfrm>
          <a:prstGeom prst="rect">
            <a:avLst/>
          </a:prstGeom>
        </p:spPr>
      </p:pic>
    </p:spTree>
    <p:extLst>
      <p:ext uri="{BB962C8B-B14F-4D97-AF65-F5344CB8AC3E}">
        <p14:creationId xmlns:p14="http://schemas.microsoft.com/office/powerpoint/2010/main" val="1806540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358B2C1-B9C1-47B6-9C89-9AA80CA2586C}"/>
              </a:ext>
            </a:extLst>
          </p:cNvPr>
          <p:cNvPicPr>
            <a:picLocks noChangeAspect="1"/>
          </p:cNvPicPr>
          <p:nvPr/>
        </p:nvPicPr>
        <p:blipFill rotWithShape="1">
          <a:blip r:embed="rId2">
            <a:extLst>
              <a:ext uri="{28A0092B-C50C-407E-A947-70E740481C1C}">
                <a14:useLocalDpi xmlns:a14="http://schemas.microsoft.com/office/drawing/2010/main" val="0"/>
              </a:ext>
            </a:extLst>
          </a:blip>
          <a:srcRect l="13231" r="11871"/>
          <a:stretch/>
        </p:blipFill>
        <p:spPr>
          <a:xfrm>
            <a:off x="2733869" y="0"/>
            <a:ext cx="6848670" cy="6858000"/>
          </a:xfrm>
          <a:prstGeom prst="rect">
            <a:avLst/>
          </a:prstGeom>
        </p:spPr>
      </p:pic>
    </p:spTree>
    <p:extLst>
      <p:ext uri="{BB962C8B-B14F-4D97-AF65-F5344CB8AC3E}">
        <p14:creationId xmlns:p14="http://schemas.microsoft.com/office/powerpoint/2010/main" val="3093743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a:solidFill>
                  <a:srgbClr val="FFFFFF"/>
                </a:solidFill>
                <a:latin typeface="+mj-lt"/>
                <a:ea typeface="+mj-ea"/>
                <a:cs typeface="+mj-cs"/>
              </a:rPr>
              <a:t>We’ve Seen a </a:t>
            </a:r>
            <a:r>
              <a:rPr lang="en-US" sz="6000" b="1" spc="-50">
                <a:solidFill>
                  <a:srgbClr val="FFFFFF"/>
                </a:solidFill>
                <a:latin typeface="+mj-lt"/>
                <a:ea typeface="+mj-ea"/>
                <a:cs typeface="+mj-cs"/>
              </a:rPr>
              <a:t>50X</a:t>
            </a:r>
            <a:r>
              <a:rPr lang="en-US" sz="6000" spc="-5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8"/>
</p:tagLst>
</file>

<file path=ppt/tags/tag2.xml><?xml version="1.0" encoding="utf-8"?>
<p:tagLst xmlns:a="http://schemas.openxmlformats.org/drawingml/2006/main" xmlns:r="http://schemas.openxmlformats.org/officeDocument/2006/relationships" xmlns:p="http://schemas.openxmlformats.org/presentationml/2006/main">
  <p:tag name="TIMING" val="|1.5|1.1|3.7"/>
</p:tagLst>
</file>

<file path=ppt/tags/tag3.xml><?xml version="1.0" encoding="utf-8"?>
<p:tagLst xmlns:a="http://schemas.openxmlformats.org/drawingml/2006/main" xmlns:r="http://schemas.openxmlformats.org/officeDocument/2006/relationships" xmlns:p="http://schemas.openxmlformats.org/presentationml/2006/main">
  <p:tag name="TIMING" val="|0.5|40.8|26.4|14.1|7.3"/>
</p:tagLst>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4964</TotalTime>
  <Words>2924</Words>
  <Application>Microsoft Office PowerPoint</Application>
  <PresentationFormat>Widescreen</PresentationFormat>
  <Paragraphs>365</Paragraphs>
  <Slides>50</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50</vt:i4>
      </vt:variant>
    </vt:vector>
  </HeadingPairs>
  <TitlesOfParts>
    <vt:vector size="65" baseType="lpstr">
      <vt:lpstr>Abadi</vt:lpstr>
      <vt:lpstr>Abadi Extra Light</vt:lpstr>
      <vt:lpstr>Agency FB</vt:lpstr>
      <vt:lpstr>Arial</vt:lpstr>
      <vt:lpstr>Calibri</vt:lpstr>
      <vt:lpstr>Calibri Light</vt:lpstr>
      <vt:lpstr>News Cycle</vt:lpstr>
      <vt:lpstr>Nexa Bold</vt:lpstr>
      <vt:lpstr>Nexa Light</vt:lpstr>
      <vt:lpstr>roboto</vt:lpstr>
      <vt:lpstr>Rockwell</vt:lpstr>
      <vt:lpstr>Segoe UI Semibold</vt:lpstr>
      <vt:lpstr>THICCCBOI</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Outcome Labels Plugin</vt:lpstr>
      <vt:lpstr>Study Generation Plugins</vt:lpstr>
      <vt:lpstr>Decision-Support Notification Plugins</vt:lpstr>
      <vt:lpstr>PowerPoint Presentation</vt:lpstr>
      <vt:lpstr>PowerPoint Presentation</vt:lpstr>
      <vt:lpstr>PowerPoint Presentation</vt:lpstr>
      <vt:lpstr>PowerPoint Presentation</vt:lpstr>
      <vt:lpstr>Roadmap</vt:lpstr>
      <vt:lpstr>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8</cp:revision>
  <dcterms:created xsi:type="dcterms:W3CDTF">2020-07-30T18:30:49Z</dcterms:created>
  <dcterms:modified xsi:type="dcterms:W3CDTF">2022-03-26T22:19:35Z</dcterms:modified>
</cp:coreProperties>
</file>